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326" r:id="rId6"/>
    <p:sldId id="322" r:id="rId7"/>
    <p:sldId id="323" r:id="rId8"/>
    <p:sldId id="324" r:id="rId9"/>
    <p:sldId id="325" r:id="rId10"/>
    <p:sldId id="260" r:id="rId11"/>
    <p:sldId id="28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j8ltnoJGPRB0SHvnyUSoxM0QQS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-162" y="-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76575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1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40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62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72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8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91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3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3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3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3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3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3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3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3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3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3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3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3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3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3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3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3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3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3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3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3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3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44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44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4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47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47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2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3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3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3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3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3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3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3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3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3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3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3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3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3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3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3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3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3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3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3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3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3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3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3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3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35" name="Google Shape;235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36" name="Google Shape;236;p1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1"/>
          <p:cNvSpPr/>
          <p:nvPr/>
        </p:nvSpPr>
        <p:spPr>
          <a:xfrm>
            <a:off x="1143000" y="4275668"/>
            <a:ext cx="9947274" cy="93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 smtClean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WWW.GROUNDGURUS.NET</a:t>
            </a:r>
            <a:endParaRPr dirty="0"/>
          </a:p>
        </p:txBody>
      </p:sp>
      <p:grpSp>
        <p:nvGrpSpPr>
          <p:cNvPr id="238" name="Google Shape;238;p1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239" name="Google Shape;239;p1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3" name="Google Shape;243;p1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5" name="Google Shape;245;p1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6" name="Google Shape;246;p1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9" name="Google Shape;249;p1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51" name="Google Shape;251;p1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2" name="Google Shape;252;p1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3" name="Google Shape;253;p1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4" name="Google Shape;254;p1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7" name="Google Shape;257;p1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9" name="Google Shape;259;p1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1" name="Google Shape;261;p1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2" name="Google Shape;262;p1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5" name="Google Shape;265;p1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" name="Google Shape;266;p1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0409" b="20409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267" name="Google Shape;267;p1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268" name="Google Shape;268;p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9" name="Google Shape;269;p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2" name="Google Shape;272;p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4" name="Google Shape;274;p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76" name="Google Shape;276;p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72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r>
              <a:rPr lang="en-US" dirty="0"/>
              <a:t>WHAT IS </a:t>
            </a:r>
            <a:r>
              <a:rPr lang="en-US" dirty="0" smtClean="0"/>
              <a:t>ASP.NET Core</a:t>
            </a:r>
            <a:r>
              <a:rPr lang="en-US" dirty="0" smtClean="0"/>
              <a:t> 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27" name="Google Shape;427;p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 dirty="0"/>
              <a:t>Open source library for building user interfaces</a:t>
            </a:r>
            <a:endParaRPr dirty="0"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 dirty="0"/>
              <a:t>NOT A FRAMEWORK</a:t>
            </a:r>
            <a:endParaRPr dirty="0"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 dirty="0"/>
              <a:t>Focus on UI</a:t>
            </a:r>
            <a:endParaRPr dirty="0"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 dirty="0"/>
              <a:t>Rich </a:t>
            </a:r>
            <a:r>
              <a:rPr lang="en-US" sz="2400" dirty="0" smtClean="0"/>
              <a:t>Ecosystem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Char char="-"/>
            </a:pPr>
            <a:r>
              <a:rPr lang="en-US" sz="2400" dirty="0" smtClean="0"/>
              <a:t>Crated and Maintained by Meta</a:t>
            </a:r>
            <a:endParaRPr dirty="0"/>
          </a:p>
          <a:p>
            <a:pPr marL="2857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wentieth Century"/>
              <a:buNone/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1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3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04" name="Google Shape;1304;p3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05" name="Google Shape;1305;p3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09" name="Google Shape;1309;p3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1" name="Google Shape;1311;p3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2" name="Google Shape;1312;p3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5" name="Google Shape;1315;p3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6" name="Google Shape;1316;p3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317" name="Google Shape;1317;p3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8" name="Google Shape;1318;p3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9" name="Google Shape;1319;p3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0" name="Google Shape;1320;p3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3" name="Google Shape;1323;p3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5" name="Google Shape;1325;p3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7" name="Google Shape;1327;p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8" name="Google Shape;1328;p3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1" name="Google Shape;1331;p3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2" name="Google Shape;1332;p3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333" name="Google Shape;1333;p3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4" name="Google Shape;1334;p3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7" name="Google Shape;1337;p3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9" name="Google Shape;1339;p3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41" name="Google Shape;1341;p3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3" name="Google Shape;134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44" name="Google Shape;1344;p3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345" name="Google Shape;134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018" y="643467"/>
            <a:ext cx="8603964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84" name="Google Shape;284;p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85" name="Google Shape;285;p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9" name="Google Shape;289;p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1" name="Google Shape;291;p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2" name="Google Shape;292;p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5" name="Google Shape;295;p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6" name="Google Shape;296;p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97" name="Google Shape;297;p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8" name="Google Shape;298;p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9" name="Google Shape;299;p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0" name="Google Shape;300;p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3" name="Google Shape;303;p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5" name="Google Shape;305;p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7" name="Google Shape;307;p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8" name="Google Shape;308;p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1" name="Google Shape;311;p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13" name="Google Shape;313;p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4" name="Google Shape;314;p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7" name="Google Shape;317;p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9" name="Google Shape;319;p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1" name="Google Shape;321;p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5" name="Google Shape;32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836" y="643467"/>
            <a:ext cx="1066232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32" name="Google Shape;332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33" name="Google Shape;333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7" name="Google Shape;337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9" name="Google Shape;339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0" name="Google Shape;340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3" name="Google Shape;343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4" name="Google Shape;344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345" name="Google Shape;345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6" name="Google Shape;346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7" name="Google Shape;347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48" name="Google Shape;348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1" name="Google Shape;351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3" name="Google Shape;353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5" name="Google Shape;355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6" name="Google Shape;356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9" name="Google Shape;359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" name="Google Shape;360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61" name="Google Shape;361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2" name="Google Shape;362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5" name="Google Shape;365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7" name="Google Shape;367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9" name="Google Shape;369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1" name="Google Shape;37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2" name="Google Shape;372;p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3" name="Google Shape;37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712" y="641985"/>
            <a:ext cx="10609263" cy="520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80" name="Google Shape;380;p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381" name="Google Shape;381;p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5" name="Google Shape;385;p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7" name="Google Shape;387;p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8" name="Google Shape;388;p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1" name="Google Shape;391;p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2" name="Google Shape;392;p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393" name="Google Shape;393;p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4" name="Google Shape;394;p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5" name="Google Shape;395;p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6" name="Google Shape;396;p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9" name="Google Shape;399;p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1" name="Google Shape;401;p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3" name="Google Shape;403;p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4" name="Google Shape;404;p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07" name="Google Shape;407;p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97C9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09" name="Google Shape;409;p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0" name="Google Shape;410;p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3" name="Google Shape;413;p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5" name="Google Shape;415;p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7" name="Google Shape;417;p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7C96A3">
                      <a:alpha val="80000"/>
                    </a:srgbClr>
                  </a:gs>
                  <a:gs pos="100000">
                    <a:srgbClr val="697C9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9" name="Google Shape;41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0" name="Google Shape;420;p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1" name="Google Shape;4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4018" y="643467"/>
            <a:ext cx="8603964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12"/>
          <p:cNvSpPr txBox="1">
            <a:spLocks noChangeArrowheads="1"/>
          </p:cNvSpPr>
          <p:nvPr/>
        </p:nvSpPr>
        <p:spPr bwMode="auto">
          <a:xfrm>
            <a:off x="3989805" y="400050"/>
            <a:ext cx="43140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3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Session 1: Agenda</a:t>
            </a:r>
            <a:endParaRPr lang="ru-RU" alt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47" name="TextBox 115"/>
          <p:cNvSpPr txBox="1">
            <a:spLocks noChangeArrowheads="1"/>
          </p:cNvSpPr>
          <p:nvPr/>
        </p:nvSpPr>
        <p:spPr bwMode="auto">
          <a:xfrm>
            <a:off x="1168400" y="1185863"/>
            <a:ext cx="9855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Session 1 covers the environment setup and overview of our sample application which is Inventory Management System.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7769225" y="1898650"/>
            <a:ext cx="2552700" cy="4694238"/>
            <a:chOff x="7769225" y="1898650"/>
            <a:chExt cx="2552700" cy="4694238"/>
          </a:xfrm>
        </p:grpSpPr>
        <p:sp>
          <p:nvSpPr>
            <p:cNvPr id="6148" name="Freeform 38">
              <a:extLst/>
            </p:cNvPr>
            <p:cNvSpPr>
              <a:spLocks/>
            </p:cNvSpPr>
            <p:nvPr/>
          </p:nvSpPr>
          <p:spPr bwMode="auto">
            <a:xfrm>
              <a:off x="7870825" y="2133600"/>
              <a:ext cx="2338388" cy="2066925"/>
            </a:xfrm>
            <a:custGeom>
              <a:avLst/>
              <a:gdLst>
                <a:gd name="T0" fmla="*/ 2147483646 w 230"/>
                <a:gd name="T1" fmla="*/ 0 h 203"/>
                <a:gd name="T2" fmla="*/ 2147483646 w 230"/>
                <a:gd name="T3" fmla="*/ 2147483646 h 203"/>
                <a:gd name="T4" fmla="*/ 2147483646 w 230"/>
                <a:gd name="T5" fmla="*/ 2147483646 h 203"/>
                <a:gd name="T6" fmla="*/ 2147483646 w 230"/>
                <a:gd name="T7" fmla="*/ 2147483646 h 203"/>
                <a:gd name="T8" fmla="*/ 2147483646 w 230"/>
                <a:gd name="T9" fmla="*/ 2147483646 h 203"/>
                <a:gd name="T10" fmla="*/ 2147483646 w 230"/>
                <a:gd name="T11" fmla="*/ 2147483646 h 203"/>
                <a:gd name="T12" fmla="*/ 2147483646 w 230"/>
                <a:gd name="T13" fmla="*/ 0 h 20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" h="203">
                  <a:moveTo>
                    <a:pt x="115" y="0"/>
                  </a:moveTo>
                  <a:cubicBezTo>
                    <a:pt x="101" y="0"/>
                    <a:pt x="88" y="3"/>
                    <a:pt x="74" y="9"/>
                  </a:cubicBezTo>
                  <a:cubicBezTo>
                    <a:pt x="23" y="31"/>
                    <a:pt x="0" y="90"/>
                    <a:pt x="22" y="142"/>
                  </a:cubicBezTo>
                  <a:cubicBezTo>
                    <a:pt x="39" y="180"/>
                    <a:pt x="76" y="203"/>
                    <a:pt x="115" y="203"/>
                  </a:cubicBezTo>
                  <a:cubicBezTo>
                    <a:pt x="128" y="203"/>
                    <a:pt x="142" y="200"/>
                    <a:pt x="155" y="194"/>
                  </a:cubicBezTo>
                  <a:cubicBezTo>
                    <a:pt x="206" y="172"/>
                    <a:pt x="230" y="112"/>
                    <a:pt x="208" y="61"/>
                  </a:cubicBezTo>
                  <a:cubicBezTo>
                    <a:pt x="191" y="23"/>
                    <a:pt x="154" y="0"/>
                    <a:pt x="115" y="0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6166" name="Freeform 39"/>
            <p:cNvSpPr>
              <a:spLocks/>
            </p:cNvSpPr>
            <p:nvPr/>
          </p:nvSpPr>
          <p:spPr bwMode="auto">
            <a:xfrm>
              <a:off x="8512175" y="2378075"/>
              <a:ext cx="1189038" cy="590550"/>
            </a:xfrm>
            <a:custGeom>
              <a:avLst/>
              <a:gdLst>
                <a:gd name="T0" fmla="*/ 2147483647 w 117"/>
                <a:gd name="T1" fmla="*/ 2147483647 h 58"/>
                <a:gd name="T2" fmla="*/ 2147483647 w 117"/>
                <a:gd name="T3" fmla="*/ 2147483647 h 58"/>
                <a:gd name="T4" fmla="*/ 2147483647 w 117"/>
                <a:gd name="T5" fmla="*/ 2147483647 h 58"/>
                <a:gd name="T6" fmla="*/ 2147483647 w 117"/>
                <a:gd name="T7" fmla="*/ 2147483647 h 58"/>
                <a:gd name="T8" fmla="*/ 2147483647 w 117"/>
                <a:gd name="T9" fmla="*/ 2147483647 h 58"/>
                <a:gd name="T10" fmla="*/ 2147483647 w 117"/>
                <a:gd name="T11" fmla="*/ 2147483647 h 58"/>
                <a:gd name="T12" fmla="*/ 2147483647 w 117"/>
                <a:gd name="T13" fmla="*/ 2147483647 h 58"/>
                <a:gd name="T14" fmla="*/ 2147483647 w 117"/>
                <a:gd name="T15" fmla="*/ 2147483647 h 58"/>
                <a:gd name="T16" fmla="*/ 2147483647 w 117"/>
                <a:gd name="T17" fmla="*/ 2147483647 h 58"/>
                <a:gd name="T18" fmla="*/ 2147483647 w 117"/>
                <a:gd name="T19" fmla="*/ 2147483647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7"/>
                <a:gd name="T31" fmla="*/ 0 h 58"/>
                <a:gd name="T32" fmla="*/ 117 w 117"/>
                <a:gd name="T33" fmla="*/ 58 h 5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7" h="58">
                  <a:moveTo>
                    <a:pt x="6" y="34"/>
                  </a:moveTo>
                  <a:cubicBezTo>
                    <a:pt x="10" y="39"/>
                    <a:pt x="17" y="40"/>
                    <a:pt x="22" y="36"/>
                  </a:cubicBezTo>
                  <a:cubicBezTo>
                    <a:pt x="33" y="29"/>
                    <a:pt x="47" y="27"/>
                    <a:pt x="60" y="29"/>
                  </a:cubicBezTo>
                  <a:cubicBezTo>
                    <a:pt x="72" y="32"/>
                    <a:pt x="84" y="39"/>
                    <a:pt x="91" y="51"/>
                  </a:cubicBezTo>
                  <a:cubicBezTo>
                    <a:pt x="95" y="57"/>
                    <a:pt x="103" y="58"/>
                    <a:pt x="109" y="54"/>
                  </a:cubicBezTo>
                  <a:cubicBezTo>
                    <a:pt x="115" y="50"/>
                    <a:pt x="117" y="42"/>
                    <a:pt x="113" y="36"/>
                  </a:cubicBezTo>
                  <a:cubicBezTo>
                    <a:pt x="101" y="19"/>
                    <a:pt x="85" y="8"/>
                    <a:pt x="65" y="4"/>
                  </a:cubicBezTo>
                  <a:cubicBezTo>
                    <a:pt x="45" y="0"/>
                    <a:pt x="25" y="4"/>
                    <a:pt x="8" y="15"/>
                  </a:cubicBezTo>
                  <a:cubicBezTo>
                    <a:pt x="2" y="19"/>
                    <a:pt x="0" y="27"/>
                    <a:pt x="4" y="33"/>
                  </a:cubicBezTo>
                  <a:cubicBezTo>
                    <a:pt x="5" y="33"/>
                    <a:pt x="5" y="34"/>
                    <a:pt x="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7" name="Freeform 40"/>
            <p:cNvSpPr>
              <a:spLocks/>
            </p:cNvSpPr>
            <p:nvPr/>
          </p:nvSpPr>
          <p:spPr bwMode="auto">
            <a:xfrm>
              <a:off x="8928100" y="4241800"/>
              <a:ext cx="274638" cy="539750"/>
            </a:xfrm>
            <a:custGeom>
              <a:avLst/>
              <a:gdLst>
                <a:gd name="T0" fmla="*/ 2147483647 w 173"/>
                <a:gd name="T1" fmla="*/ 2147483647 h 340"/>
                <a:gd name="T2" fmla="*/ 2147483647 w 173"/>
                <a:gd name="T3" fmla="*/ 2147483647 h 340"/>
                <a:gd name="T4" fmla="*/ 0 w 173"/>
                <a:gd name="T5" fmla="*/ 0 h 340"/>
                <a:gd name="T6" fmla="*/ 2147483647 w 173"/>
                <a:gd name="T7" fmla="*/ 0 h 340"/>
                <a:gd name="T8" fmla="*/ 2147483647 w 173"/>
                <a:gd name="T9" fmla="*/ 2147483647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340"/>
                <a:gd name="T17" fmla="*/ 173 w 173"/>
                <a:gd name="T18" fmla="*/ 340 h 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340">
                  <a:moveTo>
                    <a:pt x="173" y="333"/>
                  </a:moveTo>
                  <a:lnTo>
                    <a:pt x="7" y="340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73" y="3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" name="Freeform 41">
              <a:extLst/>
            </p:cNvPr>
            <p:cNvSpPr>
              <a:spLocks/>
            </p:cNvSpPr>
            <p:nvPr/>
          </p:nvSpPr>
          <p:spPr bwMode="auto">
            <a:xfrm>
              <a:off x="8847138" y="4668838"/>
              <a:ext cx="519112" cy="1924050"/>
            </a:xfrm>
            <a:custGeom>
              <a:avLst/>
              <a:gdLst>
                <a:gd name="T0" fmla="*/ 2147483646 w 51"/>
                <a:gd name="T1" fmla="*/ 2147483646 h 189"/>
                <a:gd name="T2" fmla="*/ 2147483646 w 51"/>
                <a:gd name="T3" fmla="*/ 2147483646 h 189"/>
                <a:gd name="T4" fmla="*/ 0 w 51"/>
                <a:gd name="T5" fmla="*/ 2147483646 h 189"/>
                <a:gd name="T6" fmla="*/ 2147483646 w 51"/>
                <a:gd name="T7" fmla="*/ 0 h 189"/>
                <a:gd name="T8" fmla="*/ 2147483646 w 51"/>
                <a:gd name="T9" fmla="*/ 0 h 189"/>
                <a:gd name="T10" fmla="*/ 2147483646 w 51"/>
                <a:gd name="T11" fmla="*/ 2147483646 h 189"/>
                <a:gd name="T12" fmla="*/ 2147483646 w 51"/>
                <a:gd name="T13" fmla="*/ 2147483646 h 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189">
                  <a:moveTo>
                    <a:pt x="26" y="189"/>
                  </a:moveTo>
                  <a:cubicBezTo>
                    <a:pt x="26" y="189"/>
                    <a:pt x="26" y="189"/>
                    <a:pt x="26" y="189"/>
                  </a:cubicBezTo>
                  <a:cubicBezTo>
                    <a:pt x="12" y="189"/>
                    <a:pt x="0" y="175"/>
                    <a:pt x="0" y="15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51" y="174"/>
                    <a:pt x="40" y="188"/>
                    <a:pt x="26" y="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6152" name="Freeform 42">
              <a:extLst/>
            </p:cNvPr>
            <p:cNvSpPr>
              <a:spLocks noEditPoints="1"/>
            </p:cNvSpPr>
            <p:nvPr/>
          </p:nvSpPr>
          <p:spPr bwMode="auto">
            <a:xfrm>
              <a:off x="7769225" y="1898650"/>
              <a:ext cx="2552700" cy="2555875"/>
            </a:xfrm>
            <a:custGeom>
              <a:avLst/>
              <a:gdLst>
                <a:gd name="T0" fmla="*/ 2147483646 w 251"/>
                <a:gd name="T1" fmla="*/ 2147483646 h 251"/>
                <a:gd name="T2" fmla="*/ 0 w 251"/>
                <a:gd name="T3" fmla="*/ 2147483646 h 251"/>
                <a:gd name="T4" fmla="*/ 2147483646 w 251"/>
                <a:gd name="T5" fmla="*/ 2147483646 h 251"/>
                <a:gd name="T6" fmla="*/ 2147483646 w 251"/>
                <a:gd name="T7" fmla="*/ 2147483646 h 251"/>
                <a:gd name="T8" fmla="*/ 2147483646 w 251"/>
                <a:gd name="T9" fmla="*/ 2147483646 h 251"/>
                <a:gd name="T10" fmla="*/ 2147483646 w 251"/>
                <a:gd name="T11" fmla="*/ 2147483646 h 251"/>
                <a:gd name="T12" fmla="*/ 2147483646 w 251"/>
                <a:gd name="T13" fmla="*/ 2147483646 h 251"/>
                <a:gd name="T14" fmla="*/ 2147483646 w 251"/>
                <a:gd name="T15" fmla="*/ 2147483646 h 251"/>
                <a:gd name="T16" fmla="*/ 2147483646 w 251"/>
                <a:gd name="T17" fmla="*/ 2147483646 h 251"/>
                <a:gd name="T18" fmla="*/ 2147483646 w 251"/>
                <a:gd name="T19" fmla="*/ 2147483646 h 251"/>
                <a:gd name="T20" fmla="*/ 2147483646 w 251"/>
                <a:gd name="T21" fmla="*/ 2147483646 h 251"/>
                <a:gd name="T22" fmla="*/ 2147483646 w 251"/>
                <a:gd name="T23" fmla="*/ 2147483646 h 251"/>
                <a:gd name="T24" fmla="*/ 2147483646 w 251"/>
                <a:gd name="T25" fmla="*/ 2147483646 h 251"/>
                <a:gd name="T26" fmla="*/ 2147483646 w 251"/>
                <a:gd name="T27" fmla="*/ 2147483646 h 2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51" h="251">
                  <a:moveTo>
                    <a:pt x="14" y="69"/>
                  </a:moveTo>
                  <a:cubicBezTo>
                    <a:pt x="5" y="86"/>
                    <a:pt x="0" y="107"/>
                    <a:pt x="0" y="128"/>
                  </a:cubicBezTo>
                  <a:cubicBezTo>
                    <a:pt x="2" y="197"/>
                    <a:pt x="59" y="251"/>
                    <a:pt x="127" y="250"/>
                  </a:cubicBezTo>
                  <a:cubicBezTo>
                    <a:pt x="196" y="248"/>
                    <a:pt x="251" y="192"/>
                    <a:pt x="249" y="123"/>
                  </a:cubicBezTo>
                  <a:cubicBezTo>
                    <a:pt x="249" y="112"/>
                    <a:pt x="247" y="101"/>
                    <a:pt x="244" y="91"/>
                  </a:cubicBezTo>
                  <a:cubicBezTo>
                    <a:pt x="229" y="38"/>
                    <a:pt x="180" y="0"/>
                    <a:pt x="122" y="1"/>
                  </a:cubicBezTo>
                  <a:cubicBezTo>
                    <a:pt x="75" y="2"/>
                    <a:pt x="34" y="29"/>
                    <a:pt x="14" y="69"/>
                  </a:cubicBezTo>
                  <a:close/>
                  <a:moveTo>
                    <a:pt x="39" y="96"/>
                  </a:moveTo>
                  <a:cubicBezTo>
                    <a:pt x="51" y="61"/>
                    <a:pt x="84" y="36"/>
                    <a:pt x="123" y="35"/>
                  </a:cubicBezTo>
                  <a:cubicBezTo>
                    <a:pt x="171" y="34"/>
                    <a:pt x="211" y="71"/>
                    <a:pt x="215" y="118"/>
                  </a:cubicBezTo>
                  <a:cubicBezTo>
                    <a:pt x="215" y="120"/>
                    <a:pt x="215" y="122"/>
                    <a:pt x="215" y="124"/>
                  </a:cubicBezTo>
                  <a:cubicBezTo>
                    <a:pt x="216" y="173"/>
                    <a:pt x="176" y="215"/>
                    <a:pt x="127" y="216"/>
                  </a:cubicBezTo>
                  <a:cubicBezTo>
                    <a:pt x="77" y="217"/>
                    <a:pt x="36" y="177"/>
                    <a:pt x="35" y="127"/>
                  </a:cubicBezTo>
                  <a:cubicBezTo>
                    <a:pt x="34" y="116"/>
                    <a:pt x="36" y="106"/>
                    <a:pt x="39" y="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</p:grpSp>
      <p:sp>
        <p:nvSpPr>
          <p:cNvPr id="6153" name="Oval 43">
            <a:extLst/>
          </p:cNvPr>
          <p:cNvSpPr>
            <a:spLocks noChangeArrowheads="1"/>
          </p:cNvSpPr>
          <p:nvPr/>
        </p:nvSpPr>
        <p:spPr bwMode="auto">
          <a:xfrm>
            <a:off x="1419225" y="2327275"/>
            <a:ext cx="284163" cy="284163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ru-RU" altLang="ru-RU" sz="1800">
              <a:cs typeface="+mn-cs"/>
            </a:endParaRPr>
          </a:p>
        </p:txBody>
      </p:sp>
      <p:sp>
        <p:nvSpPr>
          <p:cNvPr id="6154" name="Oval 44">
            <a:extLst/>
          </p:cNvPr>
          <p:cNvSpPr>
            <a:spLocks noChangeArrowheads="1"/>
          </p:cNvSpPr>
          <p:nvPr/>
        </p:nvSpPr>
        <p:spPr bwMode="auto">
          <a:xfrm>
            <a:off x="1419225" y="3484563"/>
            <a:ext cx="284163" cy="284162"/>
          </a:xfrm>
          <a:prstGeom prst="ellipse">
            <a:avLst/>
          </a:prstGeom>
          <a:solidFill>
            <a:schemeClr val="accent5"/>
          </a:solidFill>
          <a:ln>
            <a:noFill/>
          </a:ln>
          <a:ex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ru-RU" altLang="ru-RU" sz="1800">
              <a:cs typeface="+mn-cs"/>
            </a:endParaRPr>
          </a:p>
        </p:txBody>
      </p:sp>
      <p:sp>
        <p:nvSpPr>
          <p:cNvPr id="6155" name="Oval 45"/>
          <p:cNvSpPr>
            <a:spLocks noChangeArrowheads="1"/>
          </p:cNvSpPr>
          <p:nvPr/>
        </p:nvSpPr>
        <p:spPr bwMode="auto">
          <a:xfrm>
            <a:off x="1419225" y="4621213"/>
            <a:ext cx="284163" cy="274637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6156" name="Oval 46"/>
          <p:cNvSpPr>
            <a:spLocks noChangeArrowheads="1"/>
          </p:cNvSpPr>
          <p:nvPr/>
        </p:nvSpPr>
        <p:spPr bwMode="auto">
          <a:xfrm>
            <a:off x="1419225" y="5719763"/>
            <a:ext cx="284163" cy="284162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grpSp>
        <p:nvGrpSpPr>
          <p:cNvPr id="3" name="Группа 2"/>
          <p:cNvGrpSpPr>
            <a:grpSpLocks/>
          </p:cNvGrpSpPr>
          <p:nvPr/>
        </p:nvGrpSpPr>
        <p:grpSpPr bwMode="auto">
          <a:xfrm>
            <a:off x="1982788" y="2095500"/>
            <a:ext cx="5505450" cy="621129"/>
            <a:chOff x="1982788" y="2095500"/>
            <a:chExt cx="5505450" cy="621129"/>
          </a:xfrm>
        </p:grpSpPr>
        <p:sp>
          <p:nvSpPr>
            <p:cNvPr id="6163" name="TextBox 115"/>
            <p:cNvSpPr txBox="1">
              <a:spLocks noChangeArrowheads="1"/>
            </p:cNvSpPr>
            <p:nvPr/>
          </p:nvSpPr>
          <p:spPr bwMode="auto">
            <a:xfrm>
              <a:off x="1982788" y="2378075"/>
              <a:ext cx="55054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ru-RU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ASP.NET evolution, benefits, and supported platforms.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Rectangle 61">
              <a:extLst/>
            </p:cNvPr>
            <p:cNvSpPr>
              <a:spLocks noChangeArrowheads="1"/>
            </p:cNvSpPr>
            <p:nvPr/>
          </p:nvSpPr>
          <p:spPr bwMode="auto">
            <a:xfrm>
              <a:off x="2073275" y="2095500"/>
              <a:ext cx="3347070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ru-RU" sz="1800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+mn-cs"/>
                </a:rPr>
                <a:t>1.1 Overview of ASP.NET Core</a:t>
              </a:r>
              <a:endParaRPr lang="ru-RU" altLang="ru-RU" sz="1600" dirty="0">
                <a:solidFill>
                  <a:schemeClr val="accent4"/>
                </a:solidFill>
                <a:cs typeface="+mn-cs"/>
              </a:endParaRPr>
            </a:p>
          </p:txBody>
        </p:sp>
      </p:grpSp>
      <p:grpSp>
        <p:nvGrpSpPr>
          <p:cNvPr id="4" name="Группа 3"/>
          <p:cNvGrpSpPr>
            <a:grpSpLocks/>
          </p:cNvGrpSpPr>
          <p:nvPr/>
        </p:nvGrpSpPr>
        <p:grpSpPr bwMode="auto">
          <a:xfrm>
            <a:off x="1982788" y="3208338"/>
            <a:ext cx="5505450" cy="619541"/>
            <a:chOff x="1982788" y="3208338"/>
            <a:chExt cx="5505450" cy="619541"/>
          </a:xfrm>
        </p:grpSpPr>
        <p:sp>
          <p:nvSpPr>
            <p:cNvPr id="6161" name="TextBox 115"/>
            <p:cNvSpPr txBox="1">
              <a:spLocks noChangeArrowheads="1"/>
            </p:cNvSpPr>
            <p:nvPr/>
          </p:nvSpPr>
          <p:spPr bwMode="auto">
            <a:xfrm>
              <a:off x="1982788" y="3489325"/>
              <a:ext cx="55054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ru-RU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Pre-requisites, tools needed</a:t>
              </a:r>
              <a:r>
                <a:rPr lang="en-US" altLang="ru-RU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,</a:t>
              </a:r>
              <a:r>
                <a:rPr lang="en-US" altLang="ru-RU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 and environment test.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61">
              <a:extLst/>
            </p:cNvPr>
            <p:cNvSpPr>
              <a:spLocks noChangeArrowheads="1"/>
            </p:cNvSpPr>
            <p:nvPr/>
          </p:nvSpPr>
          <p:spPr bwMode="auto">
            <a:xfrm>
              <a:off x="2073275" y="3208338"/>
              <a:ext cx="2500685" cy="27699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ru-RU" sz="1800" b="1" dirty="0" smtClean="0">
                  <a:solidFill>
                    <a:schemeClr val="accent5"/>
                  </a:solidFill>
                  <a:latin typeface="Arial" panose="020B0604020202020204" pitchFamily="34" charset="0"/>
                  <a:cs typeface="+mn-cs"/>
                </a:rPr>
                <a:t>1.2 Environment Setup</a:t>
              </a:r>
              <a:endParaRPr lang="ru-RU" altLang="ru-RU" sz="1600" dirty="0">
                <a:solidFill>
                  <a:schemeClr val="accent5"/>
                </a:solidFill>
                <a:cs typeface="+mn-cs"/>
              </a:endParaRPr>
            </a:p>
          </p:txBody>
        </p:sp>
      </p:grp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982788" y="4324350"/>
            <a:ext cx="5505450" cy="621129"/>
            <a:chOff x="1982788" y="4324350"/>
            <a:chExt cx="5505450" cy="621129"/>
          </a:xfrm>
        </p:grpSpPr>
        <p:sp>
          <p:nvSpPr>
            <p:cNvPr id="6159" name="TextBox 115"/>
            <p:cNvSpPr txBox="1">
              <a:spLocks noChangeArrowheads="1"/>
            </p:cNvSpPr>
            <p:nvPr/>
          </p:nvSpPr>
          <p:spPr bwMode="auto">
            <a:xfrm>
              <a:off x="1982788" y="4606925"/>
              <a:ext cx="55054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ru-RU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Separation of layer functions, built-in structure.</a:t>
              </a:r>
              <a:endParaRPr lang="ru-RU" altLang="ru-RU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60" name="Rectangle 61"/>
            <p:cNvSpPr>
              <a:spLocks noChangeArrowheads="1"/>
            </p:cNvSpPr>
            <p:nvPr/>
          </p:nvSpPr>
          <p:spPr bwMode="auto">
            <a:xfrm>
              <a:off x="2073275" y="4324350"/>
              <a:ext cx="22570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1800" b="1" dirty="0" smtClean="0">
                  <a:solidFill>
                    <a:schemeClr val="accent2"/>
                  </a:solidFill>
                  <a:latin typeface="Arial" panose="020B0604020202020204" pitchFamily="34" charset="0"/>
                </a:rPr>
                <a:t>1.3 Project Structure</a:t>
              </a:r>
              <a:endParaRPr lang="ru-RU" altLang="ru-RU" sz="2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Группа 5"/>
          <p:cNvGrpSpPr>
            <a:grpSpLocks/>
          </p:cNvGrpSpPr>
          <p:nvPr/>
        </p:nvGrpSpPr>
        <p:grpSpPr bwMode="auto">
          <a:xfrm>
            <a:off x="1982788" y="5446713"/>
            <a:ext cx="5505450" cy="590352"/>
            <a:chOff x="1982788" y="5446713"/>
            <a:chExt cx="5505450" cy="590352"/>
          </a:xfrm>
        </p:grpSpPr>
        <p:sp>
          <p:nvSpPr>
            <p:cNvPr id="6157" name="TextBox 115"/>
            <p:cNvSpPr txBox="1">
              <a:spLocks noChangeArrowheads="1"/>
            </p:cNvSpPr>
            <p:nvPr/>
          </p:nvSpPr>
          <p:spPr bwMode="auto">
            <a:xfrm>
              <a:off x="1982788" y="5729288"/>
              <a:ext cx="5505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IMS Models and Properties, aligning layers to IMS Project.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58" name="Rectangle 61"/>
            <p:cNvSpPr>
              <a:spLocks noChangeArrowheads="1"/>
            </p:cNvSpPr>
            <p:nvPr/>
          </p:nvSpPr>
          <p:spPr bwMode="auto">
            <a:xfrm>
              <a:off x="2073275" y="5446713"/>
              <a:ext cx="50783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1800" b="1" dirty="0" smtClean="0">
                  <a:solidFill>
                    <a:schemeClr val="accent1"/>
                  </a:solidFill>
                  <a:latin typeface="Arial" panose="020B0604020202020204" pitchFamily="34" charset="0"/>
                </a:rPr>
                <a:t>1.4 Hands On: Inventory Management System</a:t>
              </a:r>
              <a:endParaRPr lang="ru-RU" altLang="ru-RU" sz="20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983998"/>
      </p:ext>
    </p:extLst>
  </p:cSld>
  <p:clrMapOvr>
    <a:masterClrMapping/>
  </p:clrMapOvr>
  <p:transition spd="slow" advClick="0" advTm="2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7" grpId="0"/>
      <p:bldP spid="6153" grpId="0" animBg="1"/>
      <p:bldP spid="6154" grpId="0" animBg="1"/>
      <p:bldP spid="6155" grpId="0" animBg="1"/>
      <p:bldP spid="61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112"/>
          <p:cNvSpPr txBox="1">
            <a:spLocks noChangeArrowheads="1"/>
          </p:cNvSpPr>
          <p:nvPr/>
        </p:nvSpPr>
        <p:spPr bwMode="auto">
          <a:xfrm>
            <a:off x="3579436" y="400050"/>
            <a:ext cx="51347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3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What is ASP.NET Core</a:t>
            </a:r>
            <a:endParaRPr lang="ru-RU" alt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1365250" y="1778000"/>
            <a:ext cx="9436100" cy="1085850"/>
            <a:chOff x="1365250" y="1778000"/>
            <a:chExt cx="9436100" cy="1085850"/>
          </a:xfrm>
        </p:grpSpPr>
        <p:sp>
          <p:nvSpPr>
            <p:cNvPr id="37891" name="Freeform 36">
              <a:extLst/>
            </p:cNvPr>
            <p:cNvSpPr>
              <a:spLocks/>
            </p:cNvSpPr>
            <p:nvPr/>
          </p:nvSpPr>
          <p:spPr bwMode="auto">
            <a:xfrm>
              <a:off x="1365250" y="1778000"/>
              <a:ext cx="9436100" cy="1085850"/>
            </a:xfrm>
            <a:custGeom>
              <a:avLst/>
              <a:gdLst>
                <a:gd name="T0" fmla="*/ 2147483646 w 726"/>
                <a:gd name="T1" fmla="*/ 2147483646 h 83"/>
                <a:gd name="T2" fmla="*/ 2147483646 w 726"/>
                <a:gd name="T3" fmla="*/ 2147483646 h 83"/>
                <a:gd name="T4" fmla="*/ 0 w 726"/>
                <a:gd name="T5" fmla="*/ 2147483646 h 83"/>
                <a:gd name="T6" fmla="*/ 0 w 726"/>
                <a:gd name="T7" fmla="*/ 2147483646 h 83"/>
                <a:gd name="T8" fmla="*/ 2147483646 w 726"/>
                <a:gd name="T9" fmla="*/ 0 h 83"/>
                <a:gd name="T10" fmla="*/ 2147483646 w 726"/>
                <a:gd name="T11" fmla="*/ 0 h 83"/>
                <a:gd name="T12" fmla="*/ 2147483646 w 726"/>
                <a:gd name="T13" fmla="*/ 2147483646 h 83"/>
                <a:gd name="T14" fmla="*/ 2147483646 w 726"/>
                <a:gd name="T15" fmla="*/ 2147483646 h 8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6" h="83">
                  <a:moveTo>
                    <a:pt x="726" y="83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19" y="83"/>
                    <a:pt x="0" y="6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673" y="42"/>
                    <a:pt x="673" y="42"/>
                    <a:pt x="673" y="42"/>
                  </a:cubicBezTo>
                  <a:lnTo>
                    <a:pt x="726" y="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7904" name="Freeform 37"/>
            <p:cNvSpPr>
              <a:spLocks/>
            </p:cNvSpPr>
            <p:nvPr/>
          </p:nvSpPr>
          <p:spPr bwMode="auto">
            <a:xfrm>
              <a:off x="1728788" y="2065338"/>
              <a:ext cx="611187" cy="511175"/>
            </a:xfrm>
            <a:custGeom>
              <a:avLst/>
              <a:gdLst>
                <a:gd name="T0" fmla="*/ 2147483647 w 47"/>
                <a:gd name="T1" fmla="*/ 2147483647 h 39"/>
                <a:gd name="T2" fmla="*/ 2147483647 w 47"/>
                <a:gd name="T3" fmla="*/ 2147483647 h 39"/>
                <a:gd name="T4" fmla="*/ 0 w 47"/>
                <a:gd name="T5" fmla="*/ 2147483647 h 39"/>
                <a:gd name="T6" fmla="*/ 0 w 47"/>
                <a:gd name="T7" fmla="*/ 2147483647 h 39"/>
                <a:gd name="T8" fmla="*/ 2147483647 w 47"/>
                <a:gd name="T9" fmla="*/ 2147483647 h 39"/>
                <a:gd name="T10" fmla="*/ 2147483647 w 47"/>
                <a:gd name="T11" fmla="*/ 214748364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39"/>
                <a:gd name="T20" fmla="*/ 47 w 47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39">
                  <a:moveTo>
                    <a:pt x="47" y="20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0" y="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2"/>
                    <a:pt x="13" y="39"/>
                    <a:pt x="24" y="33"/>
                  </a:cubicBezTo>
                  <a:lnTo>
                    <a:pt x="47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TextBox 115"/>
            <p:cNvSpPr txBox="1">
              <a:spLocks noChangeArrowheads="1"/>
            </p:cNvSpPr>
            <p:nvPr/>
          </p:nvSpPr>
          <p:spPr bwMode="auto">
            <a:xfrm>
              <a:off x="2703513" y="1860550"/>
              <a:ext cx="724376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Redesign of original ASP.NET Framework</a:t>
              </a:r>
            </a:p>
            <a:p>
              <a:pPr eaLnBrk="1" hangingPunct="1"/>
              <a:r>
                <a:rPr lang="en-US" altLang="ru-RU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High-performance framework for building cloud-based, internet-based applications.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Группа 2"/>
          <p:cNvGrpSpPr>
            <a:grpSpLocks/>
          </p:cNvGrpSpPr>
          <p:nvPr/>
        </p:nvGrpSpPr>
        <p:grpSpPr bwMode="auto">
          <a:xfrm>
            <a:off x="1365250" y="3543300"/>
            <a:ext cx="9436100" cy="1098550"/>
            <a:chOff x="1365250" y="3543300"/>
            <a:chExt cx="9436100" cy="1098550"/>
          </a:xfrm>
        </p:grpSpPr>
        <p:sp>
          <p:nvSpPr>
            <p:cNvPr id="37893" name="Freeform 38">
              <a:extLst/>
            </p:cNvPr>
            <p:cNvSpPr>
              <a:spLocks/>
            </p:cNvSpPr>
            <p:nvPr/>
          </p:nvSpPr>
          <p:spPr bwMode="auto">
            <a:xfrm>
              <a:off x="1365250" y="3543300"/>
              <a:ext cx="9436100" cy="1098550"/>
            </a:xfrm>
            <a:custGeom>
              <a:avLst/>
              <a:gdLst>
                <a:gd name="T0" fmla="*/ 2147483646 w 726"/>
                <a:gd name="T1" fmla="*/ 2147483646 h 84"/>
                <a:gd name="T2" fmla="*/ 2147483646 w 726"/>
                <a:gd name="T3" fmla="*/ 2147483646 h 84"/>
                <a:gd name="T4" fmla="*/ 0 w 726"/>
                <a:gd name="T5" fmla="*/ 2147483646 h 84"/>
                <a:gd name="T6" fmla="*/ 0 w 726"/>
                <a:gd name="T7" fmla="*/ 2147483646 h 84"/>
                <a:gd name="T8" fmla="*/ 2147483646 w 726"/>
                <a:gd name="T9" fmla="*/ 0 h 84"/>
                <a:gd name="T10" fmla="*/ 2147483646 w 726"/>
                <a:gd name="T11" fmla="*/ 0 h 84"/>
                <a:gd name="T12" fmla="*/ 2147483646 w 726"/>
                <a:gd name="T13" fmla="*/ 2147483646 h 84"/>
                <a:gd name="T14" fmla="*/ 2147483646 w 726"/>
                <a:gd name="T15" fmla="*/ 2147483646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6" h="84">
                  <a:moveTo>
                    <a:pt x="72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673" y="42"/>
                    <a:pt x="673" y="42"/>
                    <a:pt x="673" y="42"/>
                  </a:cubicBezTo>
                  <a:lnTo>
                    <a:pt x="726" y="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5" name="Freeform 39"/>
            <p:cNvSpPr>
              <a:spLocks/>
            </p:cNvSpPr>
            <p:nvPr/>
          </p:nvSpPr>
          <p:spPr bwMode="auto">
            <a:xfrm>
              <a:off x="1728788" y="3830638"/>
              <a:ext cx="611187" cy="511175"/>
            </a:xfrm>
            <a:custGeom>
              <a:avLst/>
              <a:gdLst>
                <a:gd name="T0" fmla="*/ 2147483647 w 47"/>
                <a:gd name="T1" fmla="*/ 2147483647 h 39"/>
                <a:gd name="T2" fmla="*/ 2147483647 w 47"/>
                <a:gd name="T3" fmla="*/ 2147483647 h 39"/>
                <a:gd name="T4" fmla="*/ 0 w 47"/>
                <a:gd name="T5" fmla="*/ 2147483647 h 39"/>
                <a:gd name="T6" fmla="*/ 0 w 47"/>
                <a:gd name="T7" fmla="*/ 2147483647 h 39"/>
                <a:gd name="T8" fmla="*/ 2147483647 w 47"/>
                <a:gd name="T9" fmla="*/ 2147483647 h 39"/>
                <a:gd name="T10" fmla="*/ 2147483647 w 47"/>
                <a:gd name="T11" fmla="*/ 214748364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39"/>
                <a:gd name="T20" fmla="*/ 47 w 47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39">
                  <a:moveTo>
                    <a:pt x="47" y="20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0" y="8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2"/>
                    <a:pt x="13" y="39"/>
                    <a:pt x="24" y="33"/>
                  </a:cubicBezTo>
                  <a:lnTo>
                    <a:pt x="47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15"/>
            <p:cNvSpPr txBox="1">
              <a:spLocks noChangeArrowheads="1"/>
            </p:cNvSpPr>
            <p:nvPr/>
          </p:nvSpPr>
          <p:spPr bwMode="auto">
            <a:xfrm>
              <a:off x="2703513" y="3676650"/>
              <a:ext cx="72437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Cross Platform: runs on Windows, </a:t>
              </a:r>
              <a:r>
                <a:rPr lang="en-US" altLang="ru-RU" sz="1400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macOS</a:t>
              </a:r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, and Linux</a:t>
              </a:r>
            </a:p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High Performance: optimized </a:t>
              </a:r>
              <a:r>
                <a:rPr lang="en-US" altLang="ru-RU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forclodu</a:t>
              </a:r>
              <a:r>
                <a:rPr lang="en-US" altLang="ru-RU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 environments and </a:t>
              </a:r>
              <a:r>
                <a:rPr lang="en-US" altLang="ru-RU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microservices</a:t>
              </a:r>
              <a:endParaRPr lang="en-US" altLang="ru-RU" dirty="0" smtClean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Dependency Injection: Built-in support for dependency injection.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Группа 3"/>
          <p:cNvGrpSpPr>
            <a:grpSpLocks/>
          </p:cNvGrpSpPr>
          <p:nvPr/>
        </p:nvGrpSpPr>
        <p:grpSpPr bwMode="auto">
          <a:xfrm>
            <a:off x="1365250" y="5359400"/>
            <a:ext cx="9436100" cy="1098550"/>
            <a:chOff x="1365250" y="5359400"/>
            <a:chExt cx="9436100" cy="1098550"/>
          </a:xfrm>
        </p:grpSpPr>
        <p:sp>
          <p:nvSpPr>
            <p:cNvPr id="37897" name="Freeform 40"/>
            <p:cNvSpPr>
              <a:spLocks/>
            </p:cNvSpPr>
            <p:nvPr/>
          </p:nvSpPr>
          <p:spPr bwMode="auto">
            <a:xfrm>
              <a:off x="1365250" y="5359400"/>
              <a:ext cx="9436100" cy="1098550"/>
            </a:xfrm>
            <a:custGeom>
              <a:avLst/>
              <a:gdLst>
                <a:gd name="T0" fmla="*/ 2147483647 w 726"/>
                <a:gd name="T1" fmla="*/ 2147483647 h 84"/>
                <a:gd name="T2" fmla="*/ 2147483647 w 726"/>
                <a:gd name="T3" fmla="*/ 2147483647 h 84"/>
                <a:gd name="T4" fmla="*/ 0 w 726"/>
                <a:gd name="T5" fmla="*/ 2147483647 h 84"/>
                <a:gd name="T6" fmla="*/ 0 w 726"/>
                <a:gd name="T7" fmla="*/ 2147483647 h 84"/>
                <a:gd name="T8" fmla="*/ 2147483647 w 726"/>
                <a:gd name="T9" fmla="*/ 0 h 84"/>
                <a:gd name="T10" fmla="*/ 2147483647 w 726"/>
                <a:gd name="T11" fmla="*/ 0 h 84"/>
                <a:gd name="T12" fmla="*/ 2147483647 w 726"/>
                <a:gd name="T13" fmla="*/ 2147483647 h 84"/>
                <a:gd name="T14" fmla="*/ 2147483647 w 726"/>
                <a:gd name="T15" fmla="*/ 2147483647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6"/>
                <a:gd name="T25" fmla="*/ 0 h 84"/>
                <a:gd name="T26" fmla="*/ 726 w 726"/>
                <a:gd name="T27" fmla="*/ 84 h 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6" h="84">
                  <a:moveTo>
                    <a:pt x="726" y="8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673" y="42"/>
                    <a:pt x="673" y="42"/>
                    <a:pt x="673" y="42"/>
                  </a:cubicBezTo>
                  <a:lnTo>
                    <a:pt x="72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Freeform 41"/>
            <p:cNvSpPr>
              <a:spLocks/>
            </p:cNvSpPr>
            <p:nvPr/>
          </p:nvSpPr>
          <p:spPr bwMode="auto">
            <a:xfrm>
              <a:off x="1728788" y="5661025"/>
              <a:ext cx="611187" cy="509588"/>
            </a:xfrm>
            <a:custGeom>
              <a:avLst/>
              <a:gdLst>
                <a:gd name="T0" fmla="*/ 2147483647 w 47"/>
                <a:gd name="T1" fmla="*/ 2147483647 h 39"/>
                <a:gd name="T2" fmla="*/ 2147483647 w 47"/>
                <a:gd name="T3" fmla="*/ 2147483647 h 39"/>
                <a:gd name="T4" fmla="*/ 0 w 47"/>
                <a:gd name="T5" fmla="*/ 2147483647 h 39"/>
                <a:gd name="T6" fmla="*/ 0 w 47"/>
                <a:gd name="T7" fmla="*/ 2147483647 h 39"/>
                <a:gd name="T8" fmla="*/ 2147483647 w 47"/>
                <a:gd name="T9" fmla="*/ 2147483647 h 39"/>
                <a:gd name="T10" fmla="*/ 2147483647 w 47"/>
                <a:gd name="T11" fmla="*/ 214748364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"/>
                <a:gd name="T19" fmla="*/ 0 h 39"/>
                <a:gd name="T20" fmla="*/ 47 w 47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" h="39">
                  <a:moveTo>
                    <a:pt x="47" y="19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3" y="0"/>
                    <a:pt x="0" y="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13" y="39"/>
                    <a:pt x="24" y="3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9" name="TextBox 115"/>
            <p:cNvSpPr txBox="1">
              <a:spLocks noChangeArrowheads="1"/>
            </p:cNvSpPr>
            <p:nvPr/>
          </p:nvSpPr>
          <p:spPr bwMode="auto">
            <a:xfrm>
              <a:off x="2703513" y="5500688"/>
              <a:ext cx="72437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Improved build performance system.</a:t>
              </a:r>
            </a:p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sz="14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Improved micro services support.</a:t>
              </a:r>
            </a:p>
            <a:p>
              <a:pPr marL="28575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ru-RU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Enhanced support for containerization.</a:t>
              </a:r>
              <a:endParaRPr lang="ru-RU" altLang="ru-RU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7900" name="Rectangle 42"/>
          <p:cNvSpPr>
            <a:spLocks noChangeArrowheads="1"/>
          </p:cNvSpPr>
          <p:nvPr/>
        </p:nvSpPr>
        <p:spPr bwMode="auto">
          <a:xfrm>
            <a:off x="1871663" y="1274763"/>
            <a:ext cx="3571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What is ASP.NET Core ?</a:t>
            </a:r>
            <a:endParaRPr lang="ru-RU" altLang="ru-RU" sz="1400" dirty="0">
              <a:solidFill>
                <a:schemeClr val="bg1"/>
              </a:solidFill>
            </a:endParaRPr>
          </a:p>
        </p:txBody>
      </p:sp>
      <p:sp>
        <p:nvSpPr>
          <p:cNvPr id="37901" name="Rectangle 42"/>
          <p:cNvSpPr>
            <a:spLocks noChangeArrowheads="1"/>
          </p:cNvSpPr>
          <p:nvPr/>
        </p:nvSpPr>
        <p:spPr bwMode="auto">
          <a:xfrm>
            <a:off x="1871663" y="3079750"/>
            <a:ext cx="1865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Key Benefits</a:t>
            </a:r>
            <a:endParaRPr lang="ru-RU" altLang="ru-RU" sz="1400" dirty="0">
              <a:solidFill>
                <a:schemeClr val="bg1"/>
              </a:solidFill>
            </a:endParaRPr>
          </a:p>
        </p:txBody>
      </p:sp>
      <p:sp>
        <p:nvSpPr>
          <p:cNvPr id="37902" name="Rectangle 42"/>
          <p:cNvSpPr>
            <a:spLocks noChangeArrowheads="1"/>
          </p:cNvSpPr>
          <p:nvPr/>
        </p:nvSpPr>
        <p:spPr bwMode="auto">
          <a:xfrm>
            <a:off x="1871663" y="4864100"/>
            <a:ext cx="12134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ru-RU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.NET 8.0</a:t>
            </a:r>
            <a:endParaRPr lang="ru-RU" alt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221862"/>
      </p:ext>
    </p:extLst>
  </p:cSld>
  <p:clrMapOvr>
    <a:masterClrMapping/>
  </p:clrMapOvr>
  <p:transition spd="slow" advClick="0" advTm="2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900" grpId="0"/>
      <p:bldP spid="37901" grpId="0"/>
      <p:bldP spid="379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12"/>
          <p:cNvSpPr txBox="1">
            <a:spLocks noChangeArrowheads="1"/>
          </p:cNvSpPr>
          <p:nvPr/>
        </p:nvSpPr>
        <p:spPr bwMode="auto">
          <a:xfrm>
            <a:off x="2425274" y="400050"/>
            <a:ext cx="7443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3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Development Environment Setup</a:t>
            </a:r>
            <a:endParaRPr lang="ru-RU" alt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Группа 8"/>
          <p:cNvGrpSpPr>
            <a:grpSpLocks/>
          </p:cNvGrpSpPr>
          <p:nvPr/>
        </p:nvGrpSpPr>
        <p:grpSpPr bwMode="auto">
          <a:xfrm>
            <a:off x="4760913" y="3973513"/>
            <a:ext cx="1228725" cy="1228725"/>
            <a:chOff x="4760913" y="3973513"/>
            <a:chExt cx="1228725" cy="1228725"/>
          </a:xfrm>
        </p:grpSpPr>
        <p:sp>
          <p:nvSpPr>
            <p:cNvPr id="23590" name="Oval 28"/>
            <p:cNvSpPr>
              <a:spLocks noChangeArrowheads="1"/>
            </p:cNvSpPr>
            <p:nvPr/>
          </p:nvSpPr>
          <p:spPr bwMode="auto">
            <a:xfrm>
              <a:off x="4760913" y="3973513"/>
              <a:ext cx="1228725" cy="12287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3591" name="Rectangle 66"/>
            <p:cNvSpPr>
              <a:spLocks noChangeArrowheads="1"/>
            </p:cNvSpPr>
            <p:nvPr/>
          </p:nvSpPr>
          <p:spPr bwMode="auto">
            <a:xfrm>
              <a:off x="4999038" y="4203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23592" name="Rectangle 67"/>
            <p:cNvSpPr>
              <a:spLocks noChangeArrowheads="1"/>
            </p:cNvSpPr>
            <p:nvPr/>
          </p:nvSpPr>
          <p:spPr bwMode="auto">
            <a:xfrm>
              <a:off x="5183188" y="4616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06</a:t>
              </a:r>
              <a:endParaRPr lang="ru-RU" altLang="ru-RU"/>
            </a:p>
          </p:txBody>
        </p:sp>
      </p:grpSp>
      <p:grpSp>
        <p:nvGrpSpPr>
          <p:cNvPr id="3" name="Группа 7"/>
          <p:cNvGrpSpPr>
            <a:grpSpLocks/>
          </p:cNvGrpSpPr>
          <p:nvPr/>
        </p:nvGrpSpPr>
        <p:grpSpPr bwMode="auto">
          <a:xfrm>
            <a:off x="5934075" y="3973513"/>
            <a:ext cx="2319338" cy="1228725"/>
            <a:chOff x="5934075" y="3973513"/>
            <a:chExt cx="2319338" cy="1228725"/>
          </a:xfrm>
        </p:grpSpPr>
        <p:sp>
          <p:nvSpPr>
            <p:cNvPr id="23560" name="Oval 33">
              <a:extLst/>
            </p:cNvPr>
            <p:cNvSpPr>
              <a:spLocks noChangeArrowheads="1"/>
            </p:cNvSpPr>
            <p:nvPr/>
          </p:nvSpPr>
          <p:spPr bwMode="auto">
            <a:xfrm>
              <a:off x="7024688" y="3973513"/>
              <a:ext cx="1228725" cy="122872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ru-RU" altLang="ru-RU" sz="1800">
                <a:cs typeface="+mn-cs"/>
              </a:endParaRPr>
            </a:p>
          </p:txBody>
        </p:sp>
        <p:sp>
          <p:nvSpPr>
            <p:cNvPr id="23561" name="Freeform 34">
              <a:extLst/>
            </p:cNvPr>
            <p:cNvSpPr>
              <a:spLocks/>
            </p:cNvSpPr>
            <p:nvPr/>
          </p:nvSpPr>
          <p:spPr bwMode="auto">
            <a:xfrm>
              <a:off x="5934075" y="4322763"/>
              <a:ext cx="1090613" cy="531812"/>
            </a:xfrm>
            <a:custGeom>
              <a:avLst/>
              <a:gdLst>
                <a:gd name="T0" fmla="*/ 2147483646 w 119"/>
                <a:gd name="T1" fmla="*/ 756667615 h 58"/>
                <a:gd name="T2" fmla="*/ 2147483646 w 119"/>
                <a:gd name="T3" fmla="*/ 168144284 h 58"/>
                <a:gd name="T4" fmla="*/ 2147483646 w 119"/>
                <a:gd name="T5" fmla="*/ 168144284 h 58"/>
                <a:gd name="T6" fmla="*/ 167991061 w 119"/>
                <a:gd name="T7" fmla="*/ 2101849392 h 58"/>
                <a:gd name="T8" fmla="*/ 167991061 w 119"/>
                <a:gd name="T9" fmla="*/ 2147483646 h 58"/>
                <a:gd name="T10" fmla="*/ 2147483646 w 119"/>
                <a:gd name="T11" fmla="*/ 2147483646 h 58"/>
                <a:gd name="T12" fmla="*/ 2147483646 w 119"/>
                <a:gd name="T13" fmla="*/ 2147483646 h 58"/>
                <a:gd name="T14" fmla="*/ 2147483646 w 119"/>
                <a:gd name="T15" fmla="*/ 2147483646 h 58"/>
                <a:gd name="T16" fmla="*/ 2147483646 w 119"/>
                <a:gd name="T17" fmla="*/ 2147483646 h 58"/>
                <a:gd name="T18" fmla="*/ 1427896526 w 119"/>
                <a:gd name="T19" fmla="*/ 2147483646 h 58"/>
                <a:gd name="T20" fmla="*/ 2147483646 w 119"/>
                <a:gd name="T21" fmla="*/ 2147483646 h 58"/>
                <a:gd name="T22" fmla="*/ 2147483646 w 119"/>
                <a:gd name="T23" fmla="*/ 2147483646 h 58"/>
                <a:gd name="T24" fmla="*/ 1427896526 w 119"/>
                <a:gd name="T25" fmla="*/ 2147483646 h 58"/>
                <a:gd name="T26" fmla="*/ 2147483646 w 119"/>
                <a:gd name="T27" fmla="*/ 756667615 h 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9" h="58">
                  <a:moveTo>
                    <a:pt x="33" y="9"/>
                  </a:moveTo>
                  <a:cubicBezTo>
                    <a:pt x="35" y="7"/>
                    <a:pt x="35" y="4"/>
                    <a:pt x="33" y="2"/>
                  </a:cubicBezTo>
                  <a:cubicBezTo>
                    <a:pt x="31" y="0"/>
                    <a:pt x="28" y="0"/>
                    <a:pt x="26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8"/>
                    <a:pt x="0" y="31"/>
                    <a:pt x="2" y="3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8" y="58"/>
                    <a:pt x="29" y="58"/>
                  </a:cubicBezTo>
                  <a:cubicBezTo>
                    <a:pt x="31" y="58"/>
                    <a:pt x="32" y="58"/>
                    <a:pt x="33" y="57"/>
                  </a:cubicBezTo>
                  <a:cubicBezTo>
                    <a:pt x="35" y="55"/>
                    <a:pt x="35" y="51"/>
                    <a:pt x="33" y="4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33" y="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23588" name="Rectangle 68"/>
            <p:cNvSpPr>
              <a:spLocks noChangeArrowheads="1"/>
            </p:cNvSpPr>
            <p:nvPr/>
          </p:nvSpPr>
          <p:spPr bwMode="auto">
            <a:xfrm>
              <a:off x="7272338" y="4203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23589" name="Rectangle 69"/>
            <p:cNvSpPr>
              <a:spLocks noChangeArrowheads="1"/>
            </p:cNvSpPr>
            <p:nvPr/>
          </p:nvSpPr>
          <p:spPr bwMode="auto">
            <a:xfrm>
              <a:off x="7456488" y="4616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05</a:t>
              </a:r>
              <a:endParaRPr lang="ru-RU" altLang="ru-RU"/>
            </a:p>
          </p:txBody>
        </p:sp>
      </p:grpSp>
      <p:grpSp>
        <p:nvGrpSpPr>
          <p:cNvPr id="4" name="Группа 6"/>
          <p:cNvGrpSpPr>
            <a:grpSpLocks/>
          </p:cNvGrpSpPr>
          <p:nvPr/>
        </p:nvGrpSpPr>
        <p:grpSpPr bwMode="auto">
          <a:xfrm>
            <a:off x="8197850" y="3973513"/>
            <a:ext cx="2328863" cy="1228725"/>
            <a:chOff x="8197850" y="3973513"/>
            <a:chExt cx="2328863" cy="1228725"/>
          </a:xfrm>
        </p:grpSpPr>
        <p:sp>
          <p:nvSpPr>
            <p:cNvPr id="23582" name="Oval 31"/>
            <p:cNvSpPr>
              <a:spLocks noChangeArrowheads="1"/>
            </p:cNvSpPr>
            <p:nvPr/>
          </p:nvSpPr>
          <p:spPr bwMode="auto">
            <a:xfrm>
              <a:off x="9297988" y="3973513"/>
              <a:ext cx="1228725" cy="1228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3583" name="Freeform 32"/>
            <p:cNvSpPr>
              <a:spLocks/>
            </p:cNvSpPr>
            <p:nvPr/>
          </p:nvSpPr>
          <p:spPr bwMode="auto">
            <a:xfrm>
              <a:off x="8197850" y="4322763"/>
              <a:ext cx="1100138" cy="531812"/>
            </a:xfrm>
            <a:custGeom>
              <a:avLst/>
              <a:gdLst>
                <a:gd name="T0" fmla="*/ 2147483647 w 120"/>
                <a:gd name="T1" fmla="*/ 2147483647 h 58"/>
                <a:gd name="T2" fmla="*/ 2147483647 w 120"/>
                <a:gd name="T3" fmla="*/ 2147483647 h 58"/>
                <a:gd name="T4" fmla="*/ 2147483647 w 120"/>
                <a:gd name="T5" fmla="*/ 2147483647 h 58"/>
                <a:gd name="T6" fmla="*/ 2147483647 w 120"/>
                <a:gd name="T7" fmla="*/ 2147483647 h 58"/>
                <a:gd name="T8" fmla="*/ 2147483647 w 120"/>
                <a:gd name="T9" fmla="*/ 2147483647 h 58"/>
                <a:gd name="T10" fmla="*/ 2147483647 w 120"/>
                <a:gd name="T11" fmla="*/ 2147483647 h 58"/>
                <a:gd name="T12" fmla="*/ 2147483647 w 120"/>
                <a:gd name="T13" fmla="*/ 2147483647 h 58"/>
                <a:gd name="T14" fmla="*/ 2147483647 w 120"/>
                <a:gd name="T15" fmla="*/ 2147483647 h 58"/>
                <a:gd name="T16" fmla="*/ 2147483647 w 120"/>
                <a:gd name="T17" fmla="*/ 2147483647 h 58"/>
                <a:gd name="T18" fmla="*/ 2147483647 w 120"/>
                <a:gd name="T19" fmla="*/ 2147483647 h 58"/>
                <a:gd name="T20" fmla="*/ 2147483647 w 120"/>
                <a:gd name="T21" fmla="*/ 2147483647 h 58"/>
                <a:gd name="T22" fmla="*/ 2147483647 w 120"/>
                <a:gd name="T23" fmla="*/ 2147483647 h 58"/>
                <a:gd name="T24" fmla="*/ 2147483647 w 120"/>
                <a:gd name="T25" fmla="*/ 2147483647 h 58"/>
                <a:gd name="T26" fmla="*/ 2147483647 w 120"/>
                <a:gd name="T27" fmla="*/ 2147483647 h 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58"/>
                <a:gd name="T44" fmla="*/ 120 w 120"/>
                <a:gd name="T45" fmla="*/ 58 h 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58">
                  <a:moveTo>
                    <a:pt x="34" y="9"/>
                  </a:moveTo>
                  <a:cubicBezTo>
                    <a:pt x="36" y="7"/>
                    <a:pt x="36" y="4"/>
                    <a:pt x="34" y="2"/>
                  </a:cubicBezTo>
                  <a:cubicBezTo>
                    <a:pt x="32" y="0"/>
                    <a:pt x="28" y="0"/>
                    <a:pt x="26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8"/>
                    <a:pt x="0" y="31"/>
                    <a:pt x="2" y="3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8"/>
                    <a:pt x="29" y="58"/>
                    <a:pt x="30" y="58"/>
                  </a:cubicBezTo>
                  <a:cubicBezTo>
                    <a:pt x="31" y="58"/>
                    <a:pt x="33" y="58"/>
                    <a:pt x="34" y="57"/>
                  </a:cubicBezTo>
                  <a:cubicBezTo>
                    <a:pt x="36" y="55"/>
                    <a:pt x="36" y="51"/>
                    <a:pt x="34" y="4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34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4" name="Rectangle 70"/>
            <p:cNvSpPr>
              <a:spLocks noChangeArrowheads="1"/>
            </p:cNvSpPr>
            <p:nvPr/>
          </p:nvSpPr>
          <p:spPr bwMode="auto">
            <a:xfrm>
              <a:off x="9536113" y="4203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23585" name="Rectangle 71"/>
            <p:cNvSpPr>
              <a:spLocks noChangeArrowheads="1"/>
            </p:cNvSpPr>
            <p:nvPr/>
          </p:nvSpPr>
          <p:spPr bwMode="auto">
            <a:xfrm>
              <a:off x="9720263" y="4616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04</a:t>
              </a:r>
              <a:endParaRPr lang="ru-RU" altLang="ru-RU"/>
            </a:p>
          </p:txBody>
        </p:sp>
      </p:grpSp>
      <p:sp>
        <p:nvSpPr>
          <p:cNvPr id="23575" name="TextBox 115"/>
          <p:cNvSpPr txBox="1">
            <a:spLocks noChangeArrowheads="1"/>
          </p:cNvSpPr>
          <p:nvPr/>
        </p:nvSpPr>
        <p:spPr bwMode="auto">
          <a:xfrm>
            <a:off x="4679950" y="2601913"/>
            <a:ext cx="1866900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Download Visual Studio Community/ Professional/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Enterprise</a:t>
            </a:r>
          </a:p>
        </p:txBody>
      </p:sp>
      <p:sp>
        <p:nvSpPr>
          <p:cNvPr id="23576" name="TextBox 115"/>
          <p:cNvSpPr txBox="1">
            <a:spLocks noChangeArrowheads="1"/>
          </p:cNvSpPr>
          <p:nvPr/>
        </p:nvSpPr>
        <p:spPr bwMode="auto">
          <a:xfrm>
            <a:off x="6815138" y="2601913"/>
            <a:ext cx="18669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1050" i="1" dirty="0">
                <a:solidFill>
                  <a:schemeClr val="bg1"/>
                </a:solidFill>
                <a:latin typeface="Arial" panose="020B0604020202020204" pitchFamily="34" charset="0"/>
              </a:rPr>
              <a:t>Install.NET 8.0 </a:t>
            </a: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SDK</a:t>
            </a: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Install EF Core</a:t>
            </a:r>
            <a:endParaRPr lang="en-US" altLang="ru-RU" sz="105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7" name="TextBox 115"/>
          <p:cNvSpPr txBox="1">
            <a:spLocks noChangeArrowheads="1"/>
          </p:cNvSpPr>
          <p:nvPr/>
        </p:nvSpPr>
        <p:spPr bwMode="auto">
          <a:xfrm>
            <a:off x="9140825" y="2601913"/>
            <a:ext cx="1866900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Check if you can create .NET 8.0 ASP.NET Core Project</a:t>
            </a:r>
            <a:endParaRPr lang="ru-RU" altLang="ru-RU" sz="105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8" name="TextBox 115"/>
          <p:cNvSpPr txBox="1">
            <a:spLocks noChangeArrowheads="1"/>
          </p:cNvSpPr>
          <p:nvPr/>
        </p:nvSpPr>
        <p:spPr bwMode="auto">
          <a:xfrm>
            <a:off x="4679950" y="5356225"/>
            <a:ext cx="1866900" cy="30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Test run the project</a:t>
            </a:r>
            <a:endParaRPr lang="ru-RU" altLang="ru-RU" sz="105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79" name="TextBox 115"/>
          <p:cNvSpPr txBox="1">
            <a:spLocks noChangeArrowheads="1"/>
          </p:cNvSpPr>
          <p:nvPr/>
        </p:nvSpPr>
        <p:spPr bwMode="auto">
          <a:xfrm>
            <a:off x="6815138" y="5356225"/>
            <a:ext cx="1866900" cy="54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Install necessary package for your web application</a:t>
            </a:r>
            <a:endParaRPr lang="ru-RU" altLang="ru-RU" sz="105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80" name="TextBox 115"/>
          <p:cNvSpPr txBox="1">
            <a:spLocks noChangeArrowheads="1"/>
          </p:cNvSpPr>
          <p:nvPr/>
        </p:nvSpPr>
        <p:spPr bwMode="auto">
          <a:xfrm>
            <a:off x="9140825" y="5356225"/>
            <a:ext cx="186690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Create Sample ASP.NET Core Web </a:t>
            </a:r>
            <a:r>
              <a:rPr lang="en-US" altLang="ru-RU" sz="1050" i="1" dirty="0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altLang="ru-RU" sz="105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roject</a:t>
            </a:r>
            <a:endParaRPr lang="ru-RU" altLang="ru-RU" sz="105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Группа 1"/>
          <p:cNvGrpSpPr>
            <a:grpSpLocks/>
          </p:cNvGrpSpPr>
          <p:nvPr/>
        </p:nvGrpSpPr>
        <p:grpSpPr bwMode="auto">
          <a:xfrm>
            <a:off x="1212850" y="1296988"/>
            <a:ext cx="3155950" cy="2411412"/>
            <a:chOff x="1212850" y="1296988"/>
            <a:chExt cx="3155950" cy="2411412"/>
          </a:xfrm>
        </p:grpSpPr>
        <p:sp>
          <p:nvSpPr>
            <p:cNvPr id="49" name="Прямоугольник: скругленные углы 48">
              <a:extLst/>
            </p:cNvPr>
            <p:cNvSpPr/>
            <p:nvPr/>
          </p:nvSpPr>
          <p:spPr>
            <a:xfrm>
              <a:off x="1212850" y="1296988"/>
              <a:ext cx="3155950" cy="2411412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x-none"/>
            </a:p>
          </p:txBody>
        </p:sp>
        <p:sp>
          <p:nvSpPr>
            <p:cNvPr id="23581" name="TextBox 115"/>
            <p:cNvSpPr txBox="1">
              <a:spLocks noChangeArrowheads="1"/>
            </p:cNvSpPr>
            <p:nvPr/>
          </p:nvSpPr>
          <p:spPr bwMode="auto">
            <a:xfrm>
              <a:off x="1484313" y="1910147"/>
              <a:ext cx="27146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Visual Studio Community</a:t>
              </a: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Visual Studio Enterprise</a:t>
              </a: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Visual Studio Enterprise</a:t>
              </a: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b="1" i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Visual Studio Code</a:t>
              </a:r>
              <a:endParaRPr lang="ru-RU" altLang="ru-RU" sz="1000" b="1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Группа 2"/>
          <p:cNvGrpSpPr>
            <a:grpSpLocks/>
          </p:cNvGrpSpPr>
          <p:nvPr/>
        </p:nvGrpSpPr>
        <p:grpSpPr bwMode="auto">
          <a:xfrm>
            <a:off x="1212850" y="3997325"/>
            <a:ext cx="3155950" cy="2411413"/>
            <a:chOff x="1212850" y="3997325"/>
            <a:chExt cx="3155950" cy="2411413"/>
          </a:xfrm>
        </p:grpSpPr>
        <p:sp>
          <p:nvSpPr>
            <p:cNvPr id="81" name="Прямоугольник: скругленные углы 80">
              <a:extLst/>
            </p:cNvPr>
            <p:cNvSpPr/>
            <p:nvPr/>
          </p:nvSpPr>
          <p:spPr>
            <a:xfrm>
              <a:off x="1212850" y="3997325"/>
              <a:ext cx="3155950" cy="2411413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x-none"/>
            </a:p>
          </p:txBody>
        </p:sp>
        <p:sp>
          <p:nvSpPr>
            <p:cNvPr id="10" name="TextBox 115"/>
            <p:cNvSpPr txBox="1">
              <a:spLocks noChangeArrowheads="1"/>
            </p:cNvSpPr>
            <p:nvPr/>
          </p:nvSpPr>
          <p:spPr bwMode="auto">
            <a:xfrm>
              <a:off x="1443037" y="4573759"/>
              <a:ext cx="2714625" cy="1454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Microsoft.EntityFrameworkCore</a:t>
              </a:r>
              <a:endParaRPr lang="en-US" altLang="ru-RU" sz="1000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900" i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Microsoft.EntityFrameworkCore.SqlServer</a:t>
              </a:r>
              <a:endParaRPr lang="en-US" altLang="ru-RU" sz="900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Microsoft.EntityFrameworkCore.Tools</a:t>
              </a:r>
              <a:endParaRPr lang="en-US" altLang="ru-RU" sz="1000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ru-RU" sz="1000" i="1" dirty="0" err="1" smtClean="0">
                  <a:solidFill>
                    <a:schemeClr val="bg1"/>
                  </a:solidFill>
                  <a:latin typeface="Arial" panose="020B0604020202020204" pitchFamily="34" charset="0"/>
                </a:rPr>
                <a:t>Microsoft.EntityFrameworkCore.Design</a:t>
              </a:r>
              <a:endParaRPr lang="en-US" altLang="ru-RU" sz="1000" i="1" dirty="0" smtClean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171450" indent="-1714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000" i="1" dirty="0" err="1">
                  <a:solidFill>
                    <a:schemeClr val="bg1"/>
                  </a:solidFill>
                </a:rPr>
                <a:t>Microsoft.AspNetCore.Identity.EntityFrameworkCore</a:t>
              </a:r>
              <a:endParaRPr lang="en-US" altLang="ru-RU" sz="1000" i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Группа 5"/>
          <p:cNvGrpSpPr>
            <a:grpSpLocks/>
          </p:cNvGrpSpPr>
          <p:nvPr/>
        </p:nvGrpSpPr>
        <p:grpSpPr bwMode="auto">
          <a:xfrm>
            <a:off x="9297988" y="1296988"/>
            <a:ext cx="1228725" cy="2722562"/>
            <a:chOff x="9297988" y="1296988"/>
            <a:chExt cx="1228725" cy="2722562"/>
          </a:xfrm>
        </p:grpSpPr>
        <p:sp>
          <p:nvSpPr>
            <p:cNvPr id="23562" name="Freeform 35">
              <a:extLst/>
            </p:cNvPr>
            <p:cNvSpPr>
              <a:spLocks/>
            </p:cNvSpPr>
            <p:nvPr/>
          </p:nvSpPr>
          <p:spPr bwMode="auto">
            <a:xfrm>
              <a:off x="9297988" y="1296988"/>
              <a:ext cx="1228725" cy="2722562"/>
            </a:xfrm>
            <a:custGeom>
              <a:avLst/>
              <a:gdLst>
                <a:gd name="T0" fmla="*/ 2147483646 w 134"/>
                <a:gd name="T1" fmla="*/ 2147483646 h 297"/>
                <a:gd name="T2" fmla="*/ 2147483646 w 134"/>
                <a:gd name="T3" fmla="*/ 0 h 297"/>
                <a:gd name="T4" fmla="*/ 0 w 134"/>
                <a:gd name="T5" fmla="*/ 2147483646 h 297"/>
                <a:gd name="T6" fmla="*/ 2147483646 w 134"/>
                <a:gd name="T7" fmla="*/ 2147483646 h 297"/>
                <a:gd name="T8" fmla="*/ 2147483646 w 134"/>
                <a:gd name="T9" fmla="*/ 2147483646 h 297"/>
                <a:gd name="T10" fmla="*/ 2147483646 w 134"/>
                <a:gd name="T11" fmla="*/ 2147483646 h 297"/>
                <a:gd name="T12" fmla="*/ 2147483646 w 134"/>
                <a:gd name="T13" fmla="*/ 2147483646 h 297"/>
                <a:gd name="T14" fmla="*/ 2147483646 w 134"/>
                <a:gd name="T15" fmla="*/ 2147483646 h 297"/>
                <a:gd name="T16" fmla="*/ 2147483646 w 134"/>
                <a:gd name="T17" fmla="*/ 2147483646 h 297"/>
                <a:gd name="T18" fmla="*/ 2147483646 w 134"/>
                <a:gd name="T19" fmla="*/ 2147483646 h 297"/>
                <a:gd name="T20" fmla="*/ 2147483646 w 134"/>
                <a:gd name="T21" fmla="*/ 2147483646 h 297"/>
                <a:gd name="T22" fmla="*/ 2147483646 w 134"/>
                <a:gd name="T23" fmla="*/ 2147483646 h 297"/>
                <a:gd name="T24" fmla="*/ 2147483646 w 134"/>
                <a:gd name="T25" fmla="*/ 2147483646 h 297"/>
                <a:gd name="T26" fmla="*/ 2147483646 w 134"/>
                <a:gd name="T27" fmla="*/ 2147483646 h 297"/>
                <a:gd name="T28" fmla="*/ 2147483646 w 134"/>
                <a:gd name="T29" fmla="*/ 2147483646 h 297"/>
                <a:gd name="T30" fmla="*/ 2147483646 w 134"/>
                <a:gd name="T31" fmla="*/ 2147483646 h 297"/>
                <a:gd name="T32" fmla="*/ 2147483646 w 134"/>
                <a:gd name="T33" fmla="*/ 2147483646 h 297"/>
                <a:gd name="T34" fmla="*/ 2147483646 w 134"/>
                <a:gd name="T35" fmla="*/ 2147483646 h 297"/>
                <a:gd name="T36" fmla="*/ 2147483646 w 134"/>
                <a:gd name="T37" fmla="*/ 2147483646 h 2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4" h="297">
                  <a:moveTo>
                    <a:pt x="134" y="67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47" y="265"/>
                    <a:pt x="47" y="265"/>
                    <a:pt x="47" y="265"/>
                  </a:cubicBezTo>
                  <a:cubicBezTo>
                    <a:pt x="45" y="263"/>
                    <a:pt x="41" y="263"/>
                    <a:pt x="39" y="265"/>
                  </a:cubicBezTo>
                  <a:cubicBezTo>
                    <a:pt x="37" y="267"/>
                    <a:pt x="37" y="270"/>
                    <a:pt x="39" y="272"/>
                  </a:cubicBezTo>
                  <a:cubicBezTo>
                    <a:pt x="63" y="296"/>
                    <a:pt x="63" y="296"/>
                    <a:pt x="63" y="296"/>
                  </a:cubicBezTo>
                  <a:cubicBezTo>
                    <a:pt x="64" y="297"/>
                    <a:pt x="65" y="297"/>
                    <a:pt x="67" y="297"/>
                  </a:cubicBezTo>
                  <a:cubicBezTo>
                    <a:pt x="68" y="297"/>
                    <a:pt x="69" y="297"/>
                    <a:pt x="70" y="296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6" y="270"/>
                    <a:pt x="96" y="267"/>
                    <a:pt x="94" y="265"/>
                  </a:cubicBezTo>
                  <a:cubicBezTo>
                    <a:pt x="92" y="263"/>
                    <a:pt x="89" y="263"/>
                    <a:pt x="87" y="265"/>
                  </a:cubicBezTo>
                  <a:cubicBezTo>
                    <a:pt x="70" y="281"/>
                    <a:pt x="70" y="281"/>
                    <a:pt x="70" y="281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11" name="Rectangle 64"/>
            <p:cNvSpPr>
              <a:spLocks noChangeArrowheads="1"/>
            </p:cNvSpPr>
            <p:nvPr/>
          </p:nvSpPr>
          <p:spPr bwMode="auto">
            <a:xfrm>
              <a:off x="9536113" y="1536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12" name="Rectangle 65"/>
            <p:cNvSpPr>
              <a:spLocks noChangeArrowheads="1"/>
            </p:cNvSpPr>
            <p:nvPr/>
          </p:nvSpPr>
          <p:spPr bwMode="auto">
            <a:xfrm>
              <a:off x="9720263" y="1949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03</a:t>
              </a:r>
              <a:endParaRPr lang="ru-RU" altLang="ru-RU"/>
            </a:p>
          </p:txBody>
        </p:sp>
      </p:grpSp>
      <p:grpSp>
        <p:nvGrpSpPr>
          <p:cNvPr id="8" name="Группа 4"/>
          <p:cNvGrpSpPr>
            <a:grpSpLocks/>
          </p:cNvGrpSpPr>
          <p:nvPr/>
        </p:nvGrpSpPr>
        <p:grpSpPr bwMode="auto">
          <a:xfrm>
            <a:off x="7024688" y="1296988"/>
            <a:ext cx="2319337" cy="1228725"/>
            <a:chOff x="7024688" y="1296988"/>
            <a:chExt cx="2319337" cy="1228725"/>
          </a:xfrm>
        </p:grpSpPr>
        <p:sp>
          <p:nvSpPr>
            <p:cNvPr id="23572" name="Freeform 30"/>
            <p:cNvSpPr>
              <a:spLocks/>
            </p:cNvSpPr>
            <p:nvPr/>
          </p:nvSpPr>
          <p:spPr bwMode="auto">
            <a:xfrm>
              <a:off x="7024688" y="1296988"/>
              <a:ext cx="2319337" cy="1228725"/>
            </a:xfrm>
            <a:custGeom>
              <a:avLst/>
              <a:gdLst>
                <a:gd name="T0" fmla="*/ 2147483647 w 253"/>
                <a:gd name="T1" fmla="*/ 2147483647 h 134"/>
                <a:gd name="T2" fmla="*/ 2147483647 w 253"/>
                <a:gd name="T3" fmla="*/ 2147483647 h 134"/>
                <a:gd name="T4" fmla="*/ 2147483647 w 253"/>
                <a:gd name="T5" fmla="*/ 2147483647 h 134"/>
                <a:gd name="T6" fmla="*/ 2147483647 w 253"/>
                <a:gd name="T7" fmla="*/ 2147483647 h 134"/>
                <a:gd name="T8" fmla="*/ 2147483647 w 253"/>
                <a:gd name="T9" fmla="*/ 2147483647 h 134"/>
                <a:gd name="T10" fmla="*/ 2147483647 w 253"/>
                <a:gd name="T11" fmla="*/ 2147483647 h 134"/>
                <a:gd name="T12" fmla="*/ 2147483647 w 253"/>
                <a:gd name="T13" fmla="*/ 2147483647 h 134"/>
                <a:gd name="T14" fmla="*/ 2147483647 w 253"/>
                <a:gd name="T15" fmla="*/ 0 h 134"/>
                <a:gd name="T16" fmla="*/ 0 w 253"/>
                <a:gd name="T17" fmla="*/ 2147483647 h 134"/>
                <a:gd name="T18" fmla="*/ 2147483647 w 253"/>
                <a:gd name="T19" fmla="*/ 2147483647 h 134"/>
                <a:gd name="T20" fmla="*/ 2147483647 w 253"/>
                <a:gd name="T21" fmla="*/ 2147483647 h 134"/>
                <a:gd name="T22" fmla="*/ 2147483647 w 253"/>
                <a:gd name="T23" fmla="*/ 2147483647 h 134"/>
                <a:gd name="T24" fmla="*/ 2147483647 w 253"/>
                <a:gd name="T25" fmla="*/ 2147483647 h 134"/>
                <a:gd name="T26" fmla="*/ 2147483647 w 253"/>
                <a:gd name="T27" fmla="*/ 2147483647 h 134"/>
                <a:gd name="T28" fmla="*/ 2147483647 w 253"/>
                <a:gd name="T29" fmla="*/ 2147483647 h 134"/>
                <a:gd name="T30" fmla="*/ 2147483647 w 253"/>
                <a:gd name="T31" fmla="*/ 2147483647 h 134"/>
                <a:gd name="T32" fmla="*/ 2147483647 w 253"/>
                <a:gd name="T33" fmla="*/ 2147483647 h 134"/>
                <a:gd name="T34" fmla="*/ 2147483647 w 253"/>
                <a:gd name="T35" fmla="*/ 2147483647 h 134"/>
                <a:gd name="T36" fmla="*/ 2147483647 w 253"/>
                <a:gd name="T37" fmla="*/ 2147483647 h 1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134"/>
                <a:gd name="T59" fmla="*/ 253 w 253"/>
                <a:gd name="T60" fmla="*/ 134 h 1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134">
                  <a:moveTo>
                    <a:pt x="251" y="63"/>
                  </a:moveTo>
                  <a:cubicBezTo>
                    <a:pt x="228" y="39"/>
                    <a:pt x="228" y="39"/>
                    <a:pt x="228" y="39"/>
                  </a:cubicBezTo>
                  <a:cubicBezTo>
                    <a:pt x="226" y="37"/>
                    <a:pt x="222" y="37"/>
                    <a:pt x="220" y="39"/>
                  </a:cubicBezTo>
                  <a:cubicBezTo>
                    <a:pt x="218" y="41"/>
                    <a:pt x="218" y="45"/>
                    <a:pt x="220" y="47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18" y="89"/>
                    <a:pt x="218" y="92"/>
                    <a:pt x="220" y="94"/>
                  </a:cubicBezTo>
                  <a:cubicBezTo>
                    <a:pt x="221" y="95"/>
                    <a:pt x="223" y="96"/>
                    <a:pt x="224" y="96"/>
                  </a:cubicBezTo>
                  <a:cubicBezTo>
                    <a:pt x="225" y="96"/>
                    <a:pt x="227" y="95"/>
                    <a:pt x="228" y="94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53" y="69"/>
                    <a:pt x="253" y="65"/>
                    <a:pt x="251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3" name="Rectangle 62"/>
            <p:cNvSpPr>
              <a:spLocks noChangeArrowheads="1"/>
            </p:cNvSpPr>
            <p:nvPr/>
          </p:nvSpPr>
          <p:spPr bwMode="auto">
            <a:xfrm>
              <a:off x="7272338" y="1536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23574" name="Rectangle 63"/>
            <p:cNvSpPr>
              <a:spLocks noChangeArrowheads="1"/>
            </p:cNvSpPr>
            <p:nvPr/>
          </p:nvSpPr>
          <p:spPr bwMode="auto">
            <a:xfrm>
              <a:off x="7456488" y="1949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02</a:t>
              </a:r>
              <a:endParaRPr lang="ru-RU" altLang="ru-RU"/>
            </a:p>
          </p:txBody>
        </p:sp>
      </p:grpSp>
      <p:grpSp>
        <p:nvGrpSpPr>
          <p:cNvPr id="9" name="Группа 3"/>
          <p:cNvGrpSpPr>
            <a:grpSpLocks/>
          </p:cNvGrpSpPr>
          <p:nvPr/>
        </p:nvGrpSpPr>
        <p:grpSpPr bwMode="auto">
          <a:xfrm>
            <a:off x="4760913" y="1296988"/>
            <a:ext cx="2319337" cy="1228725"/>
            <a:chOff x="4760913" y="1296988"/>
            <a:chExt cx="2319337" cy="1228725"/>
          </a:xfrm>
        </p:grpSpPr>
        <p:sp>
          <p:nvSpPr>
            <p:cNvPr id="23556" name="Freeform 29">
              <a:extLst/>
            </p:cNvPr>
            <p:cNvSpPr>
              <a:spLocks/>
            </p:cNvSpPr>
            <p:nvPr/>
          </p:nvSpPr>
          <p:spPr bwMode="auto">
            <a:xfrm>
              <a:off x="4760913" y="1296988"/>
              <a:ext cx="2319337" cy="1228725"/>
            </a:xfrm>
            <a:custGeom>
              <a:avLst/>
              <a:gdLst>
                <a:gd name="T0" fmla="*/ 2147483646 w 253"/>
                <a:gd name="T1" fmla="*/ 2147483646 h 134"/>
                <a:gd name="T2" fmla="*/ 2147483646 w 253"/>
                <a:gd name="T3" fmla="*/ 2147483646 h 134"/>
                <a:gd name="T4" fmla="*/ 2147483646 w 253"/>
                <a:gd name="T5" fmla="*/ 2147483646 h 134"/>
                <a:gd name="T6" fmla="*/ 2147483646 w 253"/>
                <a:gd name="T7" fmla="*/ 2147483646 h 134"/>
                <a:gd name="T8" fmla="*/ 2147483646 w 253"/>
                <a:gd name="T9" fmla="*/ 2147483646 h 134"/>
                <a:gd name="T10" fmla="*/ 2147483646 w 253"/>
                <a:gd name="T11" fmla="*/ 2147483646 h 134"/>
                <a:gd name="T12" fmla="*/ 2147483646 w 253"/>
                <a:gd name="T13" fmla="*/ 2147483646 h 134"/>
                <a:gd name="T14" fmla="*/ 2147483646 w 253"/>
                <a:gd name="T15" fmla="*/ 0 h 134"/>
                <a:gd name="T16" fmla="*/ 0 w 253"/>
                <a:gd name="T17" fmla="*/ 2147483646 h 134"/>
                <a:gd name="T18" fmla="*/ 2147483646 w 253"/>
                <a:gd name="T19" fmla="*/ 2147483646 h 134"/>
                <a:gd name="T20" fmla="*/ 2147483646 w 253"/>
                <a:gd name="T21" fmla="*/ 2147483646 h 134"/>
                <a:gd name="T22" fmla="*/ 2147483646 w 253"/>
                <a:gd name="T23" fmla="*/ 2147483646 h 134"/>
                <a:gd name="T24" fmla="*/ 2147483646 w 253"/>
                <a:gd name="T25" fmla="*/ 2147483646 h 134"/>
                <a:gd name="T26" fmla="*/ 2147483646 w 253"/>
                <a:gd name="T27" fmla="*/ 2147483646 h 134"/>
                <a:gd name="T28" fmla="*/ 2147483646 w 253"/>
                <a:gd name="T29" fmla="*/ 2147483646 h 134"/>
                <a:gd name="T30" fmla="*/ 2147483646 w 253"/>
                <a:gd name="T31" fmla="*/ 2147483646 h 134"/>
                <a:gd name="T32" fmla="*/ 2147483646 w 253"/>
                <a:gd name="T33" fmla="*/ 2147483646 h 134"/>
                <a:gd name="T34" fmla="*/ 2147483646 w 253"/>
                <a:gd name="T35" fmla="*/ 2147483646 h 134"/>
                <a:gd name="T36" fmla="*/ 2147483646 w 253"/>
                <a:gd name="T37" fmla="*/ 2147483646 h 1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53" h="134">
                  <a:moveTo>
                    <a:pt x="251" y="63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25" y="37"/>
                    <a:pt x="222" y="37"/>
                    <a:pt x="220" y="39"/>
                  </a:cubicBezTo>
                  <a:cubicBezTo>
                    <a:pt x="218" y="41"/>
                    <a:pt x="218" y="45"/>
                    <a:pt x="220" y="47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236" y="70"/>
                    <a:pt x="236" y="70"/>
                    <a:pt x="236" y="70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18" y="89"/>
                    <a:pt x="218" y="92"/>
                    <a:pt x="220" y="94"/>
                  </a:cubicBezTo>
                  <a:cubicBezTo>
                    <a:pt x="221" y="95"/>
                    <a:pt x="222" y="96"/>
                    <a:pt x="223" y="96"/>
                  </a:cubicBezTo>
                  <a:cubicBezTo>
                    <a:pt x="225" y="96"/>
                    <a:pt x="226" y="95"/>
                    <a:pt x="227" y="94"/>
                  </a:cubicBezTo>
                  <a:cubicBezTo>
                    <a:pt x="251" y="71"/>
                    <a:pt x="251" y="71"/>
                    <a:pt x="251" y="71"/>
                  </a:cubicBezTo>
                  <a:cubicBezTo>
                    <a:pt x="253" y="69"/>
                    <a:pt x="253" y="65"/>
                    <a:pt x="251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23570" name="Rectangle 60"/>
            <p:cNvSpPr>
              <a:spLocks noChangeArrowheads="1"/>
            </p:cNvSpPr>
            <p:nvPr/>
          </p:nvSpPr>
          <p:spPr bwMode="auto">
            <a:xfrm>
              <a:off x="4999038" y="1536700"/>
              <a:ext cx="952500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Step</a:t>
              </a:r>
              <a:endParaRPr lang="ru-RU" altLang="ru-RU"/>
            </a:p>
          </p:txBody>
        </p:sp>
        <p:sp>
          <p:nvSpPr>
            <p:cNvPr id="23571" name="Rectangle 61"/>
            <p:cNvSpPr>
              <a:spLocks noChangeArrowheads="1"/>
            </p:cNvSpPr>
            <p:nvPr/>
          </p:nvSpPr>
          <p:spPr bwMode="auto">
            <a:xfrm>
              <a:off x="5183188" y="1949450"/>
              <a:ext cx="522287" cy="44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 sz="2600" b="1">
                  <a:solidFill>
                    <a:srgbClr val="FFFFFF"/>
                  </a:solidFill>
                  <a:latin typeface="Arial" panose="020B0604020202020204" pitchFamily="34" charset="0"/>
                </a:rPr>
                <a:t>01</a:t>
              </a:r>
              <a:endParaRPr lang="ru-RU" altLang="ru-RU"/>
            </a:p>
          </p:txBody>
        </p:sp>
      </p:grpSp>
    </p:spTree>
    <p:extLst>
      <p:ext uri="{BB962C8B-B14F-4D97-AF65-F5344CB8AC3E}">
        <p14:creationId xmlns:p14="http://schemas.microsoft.com/office/powerpoint/2010/main" val="3517086736"/>
      </p:ext>
    </p:extLst>
  </p:cSld>
  <p:clrMapOvr>
    <a:masterClrMapping/>
  </p:clrMapOvr>
  <p:transition spd="slow" advClick="0" advTm="2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3575" grpId="0"/>
      <p:bldP spid="23576" grpId="0"/>
      <p:bldP spid="23577" grpId="0"/>
      <p:bldP spid="23578" grpId="0"/>
      <p:bldP spid="23579" grpId="0"/>
      <p:bldP spid="235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1549400" y="4397375"/>
            <a:ext cx="4295775" cy="1828800"/>
            <a:chOff x="1549400" y="4397375"/>
            <a:chExt cx="4295775" cy="1828800"/>
          </a:xfrm>
        </p:grpSpPr>
        <p:sp>
          <p:nvSpPr>
            <p:cNvPr id="3097" name="Freeform 32"/>
            <p:cNvSpPr>
              <a:spLocks/>
            </p:cNvSpPr>
            <p:nvPr/>
          </p:nvSpPr>
          <p:spPr bwMode="auto">
            <a:xfrm>
              <a:off x="1549400" y="4397375"/>
              <a:ext cx="4295775" cy="1544638"/>
            </a:xfrm>
            <a:custGeom>
              <a:avLst/>
              <a:gdLst>
                <a:gd name="T0" fmla="*/ 2147483647 w 2706"/>
                <a:gd name="T1" fmla="*/ 0 h 973"/>
                <a:gd name="T2" fmla="*/ 2147483647 w 2706"/>
                <a:gd name="T3" fmla="*/ 2147483647 h 973"/>
                <a:gd name="T4" fmla="*/ 2147483647 w 2706"/>
                <a:gd name="T5" fmla="*/ 2147483647 h 973"/>
                <a:gd name="T6" fmla="*/ 0 w 2706"/>
                <a:gd name="T7" fmla="*/ 2147483647 h 973"/>
                <a:gd name="T8" fmla="*/ 2147483647 w 2706"/>
                <a:gd name="T9" fmla="*/ 0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06"/>
                <a:gd name="T16" fmla="*/ 0 h 973"/>
                <a:gd name="T17" fmla="*/ 2706 w 2706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06" h="973">
                  <a:moveTo>
                    <a:pt x="1353" y="0"/>
                  </a:moveTo>
                  <a:lnTo>
                    <a:pt x="2706" y="483"/>
                  </a:lnTo>
                  <a:lnTo>
                    <a:pt x="1353" y="973"/>
                  </a:lnTo>
                  <a:lnTo>
                    <a:pt x="0" y="483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8" name="Freeform 33">
              <a:extLst/>
            </p:cNvPr>
            <p:cNvSpPr>
              <a:spLocks/>
            </p:cNvSpPr>
            <p:nvPr/>
          </p:nvSpPr>
          <p:spPr bwMode="auto">
            <a:xfrm>
              <a:off x="3697288" y="5164138"/>
              <a:ext cx="2147887" cy="1062037"/>
            </a:xfrm>
            <a:custGeom>
              <a:avLst/>
              <a:gdLst>
                <a:gd name="T0" fmla="*/ 2147483646 w 1353"/>
                <a:gd name="T1" fmla="*/ 0 h 669"/>
                <a:gd name="T2" fmla="*/ 2147483646 w 1353"/>
                <a:gd name="T3" fmla="*/ 2147483646 h 669"/>
                <a:gd name="T4" fmla="*/ 0 w 1353"/>
                <a:gd name="T5" fmla="*/ 2147483646 h 669"/>
                <a:gd name="T6" fmla="*/ 0 w 1353"/>
                <a:gd name="T7" fmla="*/ 2147483646 h 669"/>
                <a:gd name="T8" fmla="*/ 2147483646 w 1353"/>
                <a:gd name="T9" fmla="*/ 0 h 6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53" h="669">
                  <a:moveTo>
                    <a:pt x="1353" y="0"/>
                  </a:moveTo>
                  <a:lnTo>
                    <a:pt x="1353" y="186"/>
                  </a:lnTo>
                  <a:lnTo>
                    <a:pt x="0" y="669"/>
                  </a:lnTo>
                  <a:lnTo>
                    <a:pt x="0" y="490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079" name="Freeform 34">
              <a:extLst/>
            </p:cNvPr>
            <p:cNvSpPr>
              <a:spLocks/>
            </p:cNvSpPr>
            <p:nvPr/>
          </p:nvSpPr>
          <p:spPr bwMode="auto">
            <a:xfrm>
              <a:off x="1549400" y="5164138"/>
              <a:ext cx="2147888" cy="1062037"/>
            </a:xfrm>
            <a:custGeom>
              <a:avLst/>
              <a:gdLst>
                <a:gd name="T0" fmla="*/ 2147483646 w 1353"/>
                <a:gd name="T1" fmla="*/ 2147483646 h 669"/>
                <a:gd name="T2" fmla="*/ 2147483646 w 1353"/>
                <a:gd name="T3" fmla="*/ 2147483646 h 669"/>
                <a:gd name="T4" fmla="*/ 0 w 1353"/>
                <a:gd name="T5" fmla="*/ 2147483646 h 669"/>
                <a:gd name="T6" fmla="*/ 0 w 1353"/>
                <a:gd name="T7" fmla="*/ 0 h 669"/>
                <a:gd name="T8" fmla="*/ 2147483646 w 1353"/>
                <a:gd name="T9" fmla="*/ 2147483646 h 6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53" h="669">
                  <a:moveTo>
                    <a:pt x="1353" y="490"/>
                  </a:moveTo>
                  <a:lnTo>
                    <a:pt x="1353" y="669"/>
                  </a:lnTo>
                  <a:lnTo>
                    <a:pt x="0" y="186"/>
                  </a:lnTo>
                  <a:lnTo>
                    <a:pt x="0" y="0"/>
                  </a:lnTo>
                  <a:lnTo>
                    <a:pt x="1353" y="4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</p:grpSp>
      <p:sp>
        <p:nvSpPr>
          <p:cNvPr id="3074" name="TextBox 112"/>
          <p:cNvSpPr txBox="1">
            <a:spLocks noChangeArrowheads="1"/>
          </p:cNvSpPr>
          <p:nvPr/>
        </p:nvSpPr>
        <p:spPr bwMode="auto">
          <a:xfrm>
            <a:off x="4182162" y="400050"/>
            <a:ext cx="39292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3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Project Structure</a:t>
            </a:r>
            <a:endParaRPr lang="ru-RU" altLang="ru-RU" sz="3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TextBox 115"/>
          <p:cNvSpPr txBox="1">
            <a:spLocks noChangeArrowheads="1"/>
          </p:cNvSpPr>
          <p:nvPr/>
        </p:nvSpPr>
        <p:spPr bwMode="auto">
          <a:xfrm>
            <a:off x="1168400" y="1185863"/>
            <a:ext cx="9855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ASP.NET Core Project is typically organized into key areas to promote separation of concerns and maintainability.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Группа 2"/>
          <p:cNvGrpSpPr>
            <a:grpSpLocks/>
          </p:cNvGrpSpPr>
          <p:nvPr/>
        </p:nvGrpSpPr>
        <p:grpSpPr bwMode="auto">
          <a:xfrm>
            <a:off x="1800225" y="3751263"/>
            <a:ext cx="3794125" cy="1631950"/>
            <a:chOff x="1800225" y="3751263"/>
            <a:chExt cx="3794125" cy="1631950"/>
          </a:xfrm>
        </p:grpSpPr>
        <p:sp>
          <p:nvSpPr>
            <p:cNvPr id="6" name="Freeform 35"/>
            <p:cNvSpPr>
              <a:spLocks/>
            </p:cNvSpPr>
            <p:nvPr/>
          </p:nvSpPr>
          <p:spPr bwMode="auto">
            <a:xfrm>
              <a:off x="1800225" y="3751263"/>
              <a:ext cx="3794125" cy="1368425"/>
            </a:xfrm>
            <a:custGeom>
              <a:avLst/>
              <a:gdLst>
                <a:gd name="T0" fmla="*/ 2147483647 w 2390"/>
                <a:gd name="T1" fmla="*/ 0 h 862"/>
                <a:gd name="T2" fmla="*/ 2147483647 w 2390"/>
                <a:gd name="T3" fmla="*/ 2147483647 h 862"/>
                <a:gd name="T4" fmla="*/ 2147483647 w 2390"/>
                <a:gd name="T5" fmla="*/ 2147483647 h 862"/>
                <a:gd name="T6" fmla="*/ 0 w 2390"/>
                <a:gd name="T7" fmla="*/ 2147483647 h 862"/>
                <a:gd name="T8" fmla="*/ 2147483647 w 2390"/>
                <a:gd name="T9" fmla="*/ 0 h 8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0"/>
                <a:gd name="T16" fmla="*/ 0 h 862"/>
                <a:gd name="T17" fmla="*/ 2390 w 2390"/>
                <a:gd name="T18" fmla="*/ 862 h 8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0" h="862">
                  <a:moveTo>
                    <a:pt x="1195" y="0"/>
                  </a:moveTo>
                  <a:lnTo>
                    <a:pt x="2390" y="435"/>
                  </a:lnTo>
                  <a:lnTo>
                    <a:pt x="1195" y="862"/>
                  </a:lnTo>
                  <a:lnTo>
                    <a:pt x="0" y="43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Freeform 36">
              <a:extLst/>
            </p:cNvPr>
            <p:cNvSpPr>
              <a:spLocks/>
            </p:cNvSpPr>
            <p:nvPr/>
          </p:nvSpPr>
          <p:spPr bwMode="auto">
            <a:xfrm>
              <a:off x="3697288" y="4441825"/>
              <a:ext cx="1897062" cy="941388"/>
            </a:xfrm>
            <a:custGeom>
              <a:avLst/>
              <a:gdLst>
                <a:gd name="T0" fmla="*/ 2147483646 w 1195"/>
                <a:gd name="T1" fmla="*/ 0 h 593"/>
                <a:gd name="T2" fmla="*/ 2147483646 w 1195"/>
                <a:gd name="T3" fmla="*/ 2147483646 h 593"/>
                <a:gd name="T4" fmla="*/ 0 w 1195"/>
                <a:gd name="T5" fmla="*/ 2147483646 h 593"/>
                <a:gd name="T6" fmla="*/ 0 w 1195"/>
                <a:gd name="T7" fmla="*/ 2147483646 h 593"/>
                <a:gd name="T8" fmla="*/ 2147483646 w 1195"/>
                <a:gd name="T9" fmla="*/ 0 h 5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5" h="593">
                  <a:moveTo>
                    <a:pt x="1195" y="0"/>
                  </a:moveTo>
                  <a:lnTo>
                    <a:pt x="1195" y="158"/>
                  </a:lnTo>
                  <a:lnTo>
                    <a:pt x="0" y="593"/>
                  </a:lnTo>
                  <a:lnTo>
                    <a:pt x="0" y="427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082" name="Freeform 37">
              <a:extLst/>
            </p:cNvPr>
            <p:cNvSpPr>
              <a:spLocks/>
            </p:cNvSpPr>
            <p:nvPr/>
          </p:nvSpPr>
          <p:spPr bwMode="auto">
            <a:xfrm>
              <a:off x="1800225" y="4441825"/>
              <a:ext cx="1897063" cy="941388"/>
            </a:xfrm>
            <a:custGeom>
              <a:avLst/>
              <a:gdLst>
                <a:gd name="T0" fmla="*/ 2147483646 w 1195"/>
                <a:gd name="T1" fmla="*/ 2147483646 h 593"/>
                <a:gd name="T2" fmla="*/ 2147483646 w 1195"/>
                <a:gd name="T3" fmla="*/ 2147483646 h 593"/>
                <a:gd name="T4" fmla="*/ 0 w 1195"/>
                <a:gd name="T5" fmla="*/ 2147483646 h 593"/>
                <a:gd name="T6" fmla="*/ 0 w 1195"/>
                <a:gd name="T7" fmla="*/ 0 h 593"/>
                <a:gd name="T8" fmla="*/ 2147483646 w 1195"/>
                <a:gd name="T9" fmla="*/ 2147483646 h 5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5" h="593">
                  <a:moveTo>
                    <a:pt x="1195" y="427"/>
                  </a:moveTo>
                  <a:lnTo>
                    <a:pt x="1195" y="593"/>
                  </a:lnTo>
                  <a:lnTo>
                    <a:pt x="0" y="158"/>
                  </a:lnTo>
                  <a:lnTo>
                    <a:pt x="0" y="0"/>
                  </a:lnTo>
                  <a:lnTo>
                    <a:pt x="1195" y="42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</p:grpSp>
      <p:grpSp>
        <p:nvGrpSpPr>
          <p:cNvPr id="4" name="Группа 3"/>
          <p:cNvGrpSpPr>
            <a:grpSpLocks/>
          </p:cNvGrpSpPr>
          <p:nvPr/>
        </p:nvGrpSpPr>
        <p:grpSpPr bwMode="auto">
          <a:xfrm>
            <a:off x="2006600" y="3094038"/>
            <a:ext cx="3390900" cy="1457325"/>
            <a:chOff x="2006600" y="3094038"/>
            <a:chExt cx="3390900" cy="1457325"/>
          </a:xfrm>
        </p:grpSpPr>
        <p:sp>
          <p:nvSpPr>
            <p:cNvPr id="3083" name="Freeform 38">
              <a:extLst/>
            </p:cNvPr>
            <p:cNvSpPr>
              <a:spLocks/>
            </p:cNvSpPr>
            <p:nvPr/>
          </p:nvSpPr>
          <p:spPr bwMode="auto">
            <a:xfrm>
              <a:off x="2006600" y="3094038"/>
              <a:ext cx="3390900" cy="1216025"/>
            </a:xfrm>
            <a:custGeom>
              <a:avLst/>
              <a:gdLst>
                <a:gd name="T0" fmla="*/ 2147483646 w 2136"/>
                <a:gd name="T1" fmla="*/ 0 h 766"/>
                <a:gd name="T2" fmla="*/ 2147483646 w 2136"/>
                <a:gd name="T3" fmla="*/ 2147483646 h 766"/>
                <a:gd name="T4" fmla="*/ 2147483646 w 2136"/>
                <a:gd name="T5" fmla="*/ 2147483646 h 766"/>
                <a:gd name="T6" fmla="*/ 0 w 2136"/>
                <a:gd name="T7" fmla="*/ 2147483646 h 766"/>
                <a:gd name="T8" fmla="*/ 2147483646 w 2136"/>
                <a:gd name="T9" fmla="*/ 0 h 7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36" h="766">
                  <a:moveTo>
                    <a:pt x="1065" y="0"/>
                  </a:moveTo>
                  <a:lnTo>
                    <a:pt x="2136" y="386"/>
                  </a:lnTo>
                  <a:lnTo>
                    <a:pt x="1065" y="766"/>
                  </a:lnTo>
                  <a:lnTo>
                    <a:pt x="0" y="38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084" name="Freeform 39">
              <a:extLst/>
            </p:cNvPr>
            <p:cNvSpPr>
              <a:spLocks/>
            </p:cNvSpPr>
            <p:nvPr/>
          </p:nvSpPr>
          <p:spPr bwMode="auto">
            <a:xfrm>
              <a:off x="3697288" y="3706813"/>
              <a:ext cx="1700212" cy="844550"/>
            </a:xfrm>
            <a:custGeom>
              <a:avLst/>
              <a:gdLst>
                <a:gd name="T0" fmla="*/ 2147483646 w 1071"/>
                <a:gd name="T1" fmla="*/ 0 h 532"/>
                <a:gd name="T2" fmla="*/ 2147483646 w 1071"/>
                <a:gd name="T3" fmla="*/ 2147483646 h 532"/>
                <a:gd name="T4" fmla="*/ 0 w 1071"/>
                <a:gd name="T5" fmla="*/ 2147483646 h 532"/>
                <a:gd name="T6" fmla="*/ 0 w 1071"/>
                <a:gd name="T7" fmla="*/ 2147483646 h 532"/>
                <a:gd name="T8" fmla="*/ 2147483646 w 1071"/>
                <a:gd name="T9" fmla="*/ 0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1" h="532">
                  <a:moveTo>
                    <a:pt x="1071" y="0"/>
                  </a:moveTo>
                  <a:lnTo>
                    <a:pt x="1071" y="145"/>
                  </a:lnTo>
                  <a:lnTo>
                    <a:pt x="0" y="532"/>
                  </a:lnTo>
                  <a:lnTo>
                    <a:pt x="0" y="380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 dirty="0">
                <a:cs typeface="+mn-cs"/>
              </a:endParaRPr>
            </a:p>
          </p:txBody>
        </p:sp>
        <p:sp>
          <p:nvSpPr>
            <p:cNvPr id="3085" name="Freeform 40">
              <a:extLst/>
            </p:cNvPr>
            <p:cNvSpPr>
              <a:spLocks/>
            </p:cNvSpPr>
            <p:nvPr/>
          </p:nvSpPr>
          <p:spPr bwMode="auto">
            <a:xfrm>
              <a:off x="2006600" y="3706813"/>
              <a:ext cx="1690688" cy="844550"/>
            </a:xfrm>
            <a:custGeom>
              <a:avLst/>
              <a:gdLst>
                <a:gd name="T0" fmla="*/ 2147483646 w 1065"/>
                <a:gd name="T1" fmla="*/ 2147483646 h 532"/>
                <a:gd name="T2" fmla="*/ 2147483646 w 1065"/>
                <a:gd name="T3" fmla="*/ 2147483646 h 532"/>
                <a:gd name="T4" fmla="*/ 0 w 1065"/>
                <a:gd name="T5" fmla="*/ 2147483646 h 532"/>
                <a:gd name="T6" fmla="*/ 0 w 1065"/>
                <a:gd name="T7" fmla="*/ 0 h 532"/>
                <a:gd name="T8" fmla="*/ 2147483646 w 1065"/>
                <a:gd name="T9" fmla="*/ 2147483646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5" h="532">
                  <a:moveTo>
                    <a:pt x="1065" y="380"/>
                  </a:moveTo>
                  <a:lnTo>
                    <a:pt x="1065" y="532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1065" y="38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</p:grp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2203450" y="2436813"/>
            <a:ext cx="2987675" cy="1281112"/>
            <a:chOff x="2203450" y="2436813"/>
            <a:chExt cx="2987675" cy="1281112"/>
          </a:xfrm>
        </p:grpSpPr>
        <p:sp>
          <p:nvSpPr>
            <p:cNvPr id="3086" name="Freeform 41">
              <a:extLst/>
            </p:cNvPr>
            <p:cNvSpPr>
              <a:spLocks/>
            </p:cNvSpPr>
            <p:nvPr/>
          </p:nvSpPr>
          <p:spPr bwMode="auto">
            <a:xfrm>
              <a:off x="2203450" y="2436813"/>
              <a:ext cx="2987675" cy="1073150"/>
            </a:xfrm>
            <a:custGeom>
              <a:avLst/>
              <a:gdLst>
                <a:gd name="T0" fmla="*/ 2147483646 w 1882"/>
                <a:gd name="T1" fmla="*/ 0 h 676"/>
                <a:gd name="T2" fmla="*/ 2147483646 w 1882"/>
                <a:gd name="T3" fmla="*/ 2147483646 h 676"/>
                <a:gd name="T4" fmla="*/ 2147483646 w 1882"/>
                <a:gd name="T5" fmla="*/ 2147483646 h 676"/>
                <a:gd name="T6" fmla="*/ 0 w 1882"/>
                <a:gd name="T7" fmla="*/ 2147483646 h 676"/>
                <a:gd name="T8" fmla="*/ 2147483646 w 188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2" h="676">
                  <a:moveTo>
                    <a:pt x="941" y="0"/>
                  </a:moveTo>
                  <a:lnTo>
                    <a:pt x="1882" y="338"/>
                  </a:lnTo>
                  <a:lnTo>
                    <a:pt x="941" y="676"/>
                  </a:lnTo>
                  <a:lnTo>
                    <a:pt x="0" y="338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087" name="Freeform 42">
              <a:extLst/>
            </p:cNvPr>
            <p:cNvSpPr>
              <a:spLocks/>
            </p:cNvSpPr>
            <p:nvPr/>
          </p:nvSpPr>
          <p:spPr bwMode="auto">
            <a:xfrm>
              <a:off x="3697288" y="2973388"/>
              <a:ext cx="1493837" cy="744537"/>
            </a:xfrm>
            <a:custGeom>
              <a:avLst/>
              <a:gdLst>
                <a:gd name="T0" fmla="*/ 2147483646 w 941"/>
                <a:gd name="T1" fmla="*/ 0 h 469"/>
                <a:gd name="T2" fmla="*/ 2147483646 w 941"/>
                <a:gd name="T3" fmla="*/ 2147483646 h 469"/>
                <a:gd name="T4" fmla="*/ 0 w 941"/>
                <a:gd name="T5" fmla="*/ 2147483646 h 469"/>
                <a:gd name="T6" fmla="*/ 0 w 941"/>
                <a:gd name="T7" fmla="*/ 2147483646 h 469"/>
                <a:gd name="T8" fmla="*/ 2147483646 w 941"/>
                <a:gd name="T9" fmla="*/ 0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1" h="469">
                  <a:moveTo>
                    <a:pt x="941" y="0"/>
                  </a:moveTo>
                  <a:lnTo>
                    <a:pt x="941" y="131"/>
                  </a:lnTo>
                  <a:lnTo>
                    <a:pt x="0" y="469"/>
                  </a:lnTo>
                  <a:lnTo>
                    <a:pt x="0" y="338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  <p:sp>
          <p:nvSpPr>
            <p:cNvPr id="3088" name="Freeform 43">
              <a:extLst/>
            </p:cNvPr>
            <p:cNvSpPr>
              <a:spLocks/>
            </p:cNvSpPr>
            <p:nvPr/>
          </p:nvSpPr>
          <p:spPr bwMode="auto">
            <a:xfrm>
              <a:off x="2203450" y="2973388"/>
              <a:ext cx="1493838" cy="744537"/>
            </a:xfrm>
            <a:custGeom>
              <a:avLst/>
              <a:gdLst>
                <a:gd name="T0" fmla="*/ 2147483646 w 941"/>
                <a:gd name="T1" fmla="*/ 2147483646 h 469"/>
                <a:gd name="T2" fmla="*/ 2147483646 w 941"/>
                <a:gd name="T3" fmla="*/ 2147483646 h 469"/>
                <a:gd name="T4" fmla="*/ 0 w 941"/>
                <a:gd name="T5" fmla="*/ 2147483646 h 469"/>
                <a:gd name="T6" fmla="*/ 0 w 941"/>
                <a:gd name="T7" fmla="*/ 0 h 469"/>
                <a:gd name="T8" fmla="*/ 2147483646 w 941"/>
                <a:gd name="T9" fmla="*/ 2147483646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1" h="469">
                  <a:moveTo>
                    <a:pt x="941" y="338"/>
                  </a:moveTo>
                  <a:lnTo>
                    <a:pt x="941" y="469"/>
                  </a:lnTo>
                  <a:lnTo>
                    <a:pt x="0" y="131"/>
                  </a:lnTo>
                  <a:lnTo>
                    <a:pt x="0" y="0"/>
                  </a:lnTo>
                  <a:lnTo>
                    <a:pt x="941" y="33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>
                <a:cs typeface="+mn-cs"/>
              </a:endParaRPr>
            </a:p>
          </p:txBody>
        </p:sp>
      </p:grpSp>
      <p:sp>
        <p:nvSpPr>
          <p:cNvPr id="3089" name="Rectangle 44">
            <a:extLst/>
          </p:cNvPr>
          <p:cNvSpPr>
            <a:spLocks noChangeArrowheads="1"/>
          </p:cNvSpPr>
          <p:nvPr/>
        </p:nvSpPr>
        <p:spPr bwMode="auto">
          <a:xfrm>
            <a:off x="6543675" y="2360613"/>
            <a:ext cx="304800" cy="306387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ru-RU" altLang="ru-RU" sz="1800">
              <a:cs typeface="+mn-cs"/>
            </a:endParaRPr>
          </a:p>
        </p:txBody>
      </p:sp>
      <p:sp>
        <p:nvSpPr>
          <p:cNvPr id="3090" name="Rectangle 45">
            <a:extLst/>
          </p:cNvPr>
          <p:cNvSpPr>
            <a:spLocks noChangeArrowheads="1"/>
          </p:cNvSpPr>
          <p:nvPr/>
        </p:nvSpPr>
        <p:spPr bwMode="auto">
          <a:xfrm>
            <a:off x="6543675" y="3465513"/>
            <a:ext cx="304800" cy="306387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ru-RU" altLang="ru-RU" sz="1800">
              <a:cs typeface="+mn-cs"/>
            </a:endParaRPr>
          </a:p>
        </p:txBody>
      </p:sp>
      <p:sp>
        <p:nvSpPr>
          <p:cNvPr id="3091" name="Rectangle 46"/>
          <p:cNvSpPr>
            <a:spLocks noChangeArrowheads="1"/>
          </p:cNvSpPr>
          <p:nvPr/>
        </p:nvSpPr>
        <p:spPr bwMode="auto">
          <a:xfrm>
            <a:off x="6543675" y="4568825"/>
            <a:ext cx="304800" cy="3063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3092" name="Rectangle 47"/>
          <p:cNvSpPr>
            <a:spLocks noChangeArrowheads="1"/>
          </p:cNvSpPr>
          <p:nvPr/>
        </p:nvSpPr>
        <p:spPr bwMode="auto">
          <a:xfrm>
            <a:off x="6543675" y="5672138"/>
            <a:ext cx="304800" cy="3063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3093" name="TextBox 115"/>
          <p:cNvSpPr txBox="1">
            <a:spLocks noChangeArrowheads="1"/>
          </p:cNvSpPr>
          <p:nvPr/>
        </p:nvSpPr>
        <p:spPr bwMode="auto">
          <a:xfrm>
            <a:off x="6848475" y="2341626"/>
            <a:ext cx="4270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Startup and Configuration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94" name="TextBox 115"/>
          <p:cNvSpPr txBox="1">
            <a:spLocks noChangeArrowheads="1"/>
          </p:cNvSpPr>
          <p:nvPr/>
        </p:nvSpPr>
        <p:spPr bwMode="auto">
          <a:xfrm>
            <a:off x="6848474" y="3463925"/>
            <a:ext cx="4270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Controllers and API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95" name="TextBox 115"/>
          <p:cNvSpPr txBox="1">
            <a:spLocks noChangeArrowheads="1"/>
          </p:cNvSpPr>
          <p:nvPr/>
        </p:nvSpPr>
        <p:spPr bwMode="auto">
          <a:xfrm>
            <a:off x="6848474" y="4551191"/>
            <a:ext cx="4270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Services and Business Logics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96" name="TextBox 115"/>
          <p:cNvSpPr txBox="1">
            <a:spLocks noChangeArrowheads="1"/>
          </p:cNvSpPr>
          <p:nvPr/>
        </p:nvSpPr>
        <p:spPr bwMode="auto">
          <a:xfrm>
            <a:off x="6848474" y="5656054"/>
            <a:ext cx="4270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ru-RU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Access</a:t>
            </a:r>
            <a:endParaRPr lang="ru-RU" alt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16452"/>
      </p:ext>
    </p:extLst>
  </p:cSld>
  <p:clrMapOvr>
    <a:masterClrMapping/>
  </p:clrMapOvr>
  <p:transition spd="slow" advClick="0" advTm="2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/>
      <p:bldP spid="3089" grpId="0" animBg="1"/>
      <p:bldP spid="3090" grpId="0" animBg="1"/>
      <p:bldP spid="3091" grpId="0" animBg="1"/>
      <p:bldP spid="3092" grpId="0" animBg="1"/>
      <p:bldP spid="3093" grpId="0"/>
      <p:bldP spid="3094" grpId="0"/>
      <p:bldP spid="3095" grpId="0"/>
      <p:bldP spid="30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Freeform 32"/>
          <p:cNvSpPr>
            <a:spLocks noEditPoints="1"/>
          </p:cNvSpPr>
          <p:nvPr/>
        </p:nvSpPr>
        <p:spPr bwMode="auto">
          <a:xfrm>
            <a:off x="3808413" y="1536700"/>
            <a:ext cx="1755775" cy="1879600"/>
          </a:xfrm>
          <a:custGeom>
            <a:avLst/>
            <a:gdLst>
              <a:gd name="T0" fmla="*/ 2147483647 w 1106"/>
              <a:gd name="T1" fmla="*/ 2147483647 h 1184"/>
              <a:gd name="T2" fmla="*/ 2147483647 w 1106"/>
              <a:gd name="T3" fmla="*/ 2147483647 h 1184"/>
              <a:gd name="T4" fmla="*/ 2147483647 w 1106"/>
              <a:gd name="T5" fmla="*/ 2147483647 h 1184"/>
              <a:gd name="T6" fmla="*/ 2147483647 w 1106"/>
              <a:gd name="T7" fmla="*/ 2147483647 h 1184"/>
              <a:gd name="T8" fmla="*/ 2147483647 w 1106"/>
              <a:gd name="T9" fmla="*/ 2147483647 h 1184"/>
              <a:gd name="T10" fmla="*/ 2147483647 w 1106"/>
              <a:gd name="T11" fmla="*/ 2147483647 h 1184"/>
              <a:gd name="T12" fmla="*/ 2147483647 w 1106"/>
              <a:gd name="T13" fmla="*/ 2147483647 h 1184"/>
              <a:gd name="T14" fmla="*/ 2147483647 w 1106"/>
              <a:gd name="T15" fmla="*/ 2147483647 h 1184"/>
              <a:gd name="T16" fmla="*/ 2147483647 w 1106"/>
              <a:gd name="T17" fmla="*/ 2147483647 h 1184"/>
              <a:gd name="T18" fmla="*/ 2147483647 w 1106"/>
              <a:gd name="T19" fmla="*/ 2147483647 h 1184"/>
              <a:gd name="T20" fmla="*/ 2147483647 w 1106"/>
              <a:gd name="T21" fmla="*/ 2147483647 h 1184"/>
              <a:gd name="T22" fmla="*/ 2147483647 w 1106"/>
              <a:gd name="T23" fmla="*/ 2147483647 h 1184"/>
              <a:gd name="T24" fmla="*/ 2147483647 w 1106"/>
              <a:gd name="T25" fmla="*/ 2147483647 h 1184"/>
              <a:gd name="T26" fmla="*/ 2147483647 w 1106"/>
              <a:gd name="T27" fmla="*/ 2147483647 h 1184"/>
              <a:gd name="T28" fmla="*/ 2147483647 w 1106"/>
              <a:gd name="T29" fmla="*/ 2147483647 h 1184"/>
              <a:gd name="T30" fmla="*/ 2147483647 w 1106"/>
              <a:gd name="T31" fmla="*/ 2147483647 h 1184"/>
              <a:gd name="T32" fmla="*/ 2147483647 w 1106"/>
              <a:gd name="T33" fmla="*/ 2147483647 h 1184"/>
              <a:gd name="T34" fmla="*/ 2147483647 w 1106"/>
              <a:gd name="T35" fmla="*/ 2147483647 h 1184"/>
              <a:gd name="T36" fmla="*/ 0 w 1106"/>
              <a:gd name="T37" fmla="*/ 2147483647 h 1184"/>
              <a:gd name="T38" fmla="*/ 2147483647 w 1106"/>
              <a:gd name="T39" fmla="*/ 2147483647 h 1184"/>
              <a:gd name="T40" fmla="*/ 2147483647 w 1106"/>
              <a:gd name="T41" fmla="*/ 2147483647 h 1184"/>
              <a:gd name="T42" fmla="*/ 2147483647 w 1106"/>
              <a:gd name="T43" fmla="*/ 2147483647 h 1184"/>
              <a:gd name="T44" fmla="*/ 2147483647 w 1106"/>
              <a:gd name="T45" fmla="*/ 2147483647 h 1184"/>
              <a:gd name="T46" fmla="*/ 2147483647 w 1106"/>
              <a:gd name="T47" fmla="*/ 2147483647 h 1184"/>
              <a:gd name="T48" fmla="*/ 2147483647 w 1106"/>
              <a:gd name="T49" fmla="*/ 2147483647 h 1184"/>
              <a:gd name="T50" fmla="*/ 2147483647 w 1106"/>
              <a:gd name="T51" fmla="*/ 2147483647 h 1184"/>
              <a:gd name="T52" fmla="*/ 2147483647 w 1106"/>
              <a:gd name="T53" fmla="*/ 2147483647 h 1184"/>
              <a:gd name="T54" fmla="*/ 2147483647 w 1106"/>
              <a:gd name="T55" fmla="*/ 2147483647 h 1184"/>
              <a:gd name="T56" fmla="*/ 2147483647 w 1106"/>
              <a:gd name="T57" fmla="*/ 2147483647 h 1184"/>
              <a:gd name="T58" fmla="*/ 2147483647 w 1106"/>
              <a:gd name="T59" fmla="*/ 2147483647 h 1184"/>
              <a:gd name="T60" fmla="*/ 2147483647 w 1106"/>
              <a:gd name="T61" fmla="*/ 2147483647 h 1184"/>
              <a:gd name="T62" fmla="*/ 2147483647 w 1106"/>
              <a:gd name="T63" fmla="*/ 2147483647 h 1184"/>
              <a:gd name="T64" fmla="*/ 2147483647 w 1106"/>
              <a:gd name="T65" fmla="*/ 2147483647 h 1184"/>
              <a:gd name="T66" fmla="*/ 2147483647 w 1106"/>
              <a:gd name="T67" fmla="*/ 2147483647 h 1184"/>
              <a:gd name="T68" fmla="*/ 2147483647 w 1106"/>
              <a:gd name="T69" fmla="*/ 2147483647 h 1184"/>
              <a:gd name="T70" fmla="*/ 2147483647 w 1106"/>
              <a:gd name="T71" fmla="*/ 2147483647 h 1184"/>
              <a:gd name="T72" fmla="*/ 2147483647 w 1106"/>
              <a:gd name="T73" fmla="*/ 2147483647 h 1184"/>
              <a:gd name="T74" fmla="*/ 2147483647 w 1106"/>
              <a:gd name="T75" fmla="*/ 2147483647 h 1184"/>
              <a:gd name="T76" fmla="*/ 2147483647 w 1106"/>
              <a:gd name="T77" fmla="*/ 0 h 1184"/>
              <a:gd name="T78" fmla="*/ 2147483647 w 1106"/>
              <a:gd name="T79" fmla="*/ 2147483647 h 1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06"/>
              <a:gd name="T121" fmla="*/ 0 h 1184"/>
              <a:gd name="T122" fmla="*/ 1106 w 1106"/>
              <a:gd name="T123" fmla="*/ 1184 h 118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06" h="1184">
                <a:moveTo>
                  <a:pt x="1075" y="1184"/>
                </a:moveTo>
                <a:lnTo>
                  <a:pt x="1037" y="1184"/>
                </a:lnTo>
                <a:lnTo>
                  <a:pt x="1037" y="1146"/>
                </a:lnTo>
                <a:lnTo>
                  <a:pt x="1075" y="1146"/>
                </a:lnTo>
                <a:lnTo>
                  <a:pt x="1075" y="1184"/>
                </a:lnTo>
                <a:close/>
                <a:moveTo>
                  <a:pt x="923" y="1184"/>
                </a:moveTo>
                <a:lnTo>
                  <a:pt x="885" y="1184"/>
                </a:lnTo>
                <a:lnTo>
                  <a:pt x="885" y="1146"/>
                </a:lnTo>
                <a:lnTo>
                  <a:pt x="923" y="1146"/>
                </a:lnTo>
                <a:lnTo>
                  <a:pt x="923" y="1184"/>
                </a:lnTo>
                <a:close/>
                <a:moveTo>
                  <a:pt x="778" y="1184"/>
                </a:moveTo>
                <a:lnTo>
                  <a:pt x="740" y="1184"/>
                </a:lnTo>
                <a:lnTo>
                  <a:pt x="740" y="1146"/>
                </a:lnTo>
                <a:lnTo>
                  <a:pt x="778" y="1146"/>
                </a:lnTo>
                <a:lnTo>
                  <a:pt x="778" y="1184"/>
                </a:lnTo>
                <a:close/>
                <a:moveTo>
                  <a:pt x="625" y="1184"/>
                </a:moveTo>
                <a:lnTo>
                  <a:pt x="595" y="1184"/>
                </a:lnTo>
                <a:lnTo>
                  <a:pt x="595" y="1146"/>
                </a:lnTo>
                <a:lnTo>
                  <a:pt x="625" y="1146"/>
                </a:lnTo>
                <a:lnTo>
                  <a:pt x="625" y="1184"/>
                </a:lnTo>
                <a:close/>
                <a:moveTo>
                  <a:pt x="481" y="1184"/>
                </a:moveTo>
                <a:lnTo>
                  <a:pt x="443" y="1184"/>
                </a:lnTo>
                <a:lnTo>
                  <a:pt x="443" y="1146"/>
                </a:lnTo>
                <a:lnTo>
                  <a:pt x="481" y="1146"/>
                </a:lnTo>
                <a:lnTo>
                  <a:pt x="481" y="1184"/>
                </a:lnTo>
                <a:close/>
                <a:moveTo>
                  <a:pt x="336" y="1184"/>
                </a:moveTo>
                <a:lnTo>
                  <a:pt x="298" y="1184"/>
                </a:lnTo>
                <a:lnTo>
                  <a:pt x="298" y="1146"/>
                </a:lnTo>
                <a:lnTo>
                  <a:pt x="336" y="1146"/>
                </a:lnTo>
                <a:lnTo>
                  <a:pt x="336" y="1184"/>
                </a:lnTo>
                <a:close/>
                <a:moveTo>
                  <a:pt x="183" y="1184"/>
                </a:moveTo>
                <a:lnTo>
                  <a:pt x="145" y="1184"/>
                </a:lnTo>
                <a:lnTo>
                  <a:pt x="145" y="1146"/>
                </a:lnTo>
                <a:lnTo>
                  <a:pt x="183" y="1146"/>
                </a:lnTo>
                <a:lnTo>
                  <a:pt x="183" y="1184"/>
                </a:lnTo>
                <a:close/>
                <a:moveTo>
                  <a:pt x="39" y="1184"/>
                </a:moveTo>
                <a:lnTo>
                  <a:pt x="0" y="1184"/>
                </a:lnTo>
                <a:lnTo>
                  <a:pt x="0" y="1146"/>
                </a:lnTo>
                <a:lnTo>
                  <a:pt x="39" y="1146"/>
                </a:lnTo>
                <a:lnTo>
                  <a:pt x="39" y="1184"/>
                </a:lnTo>
                <a:close/>
                <a:moveTo>
                  <a:pt x="1106" y="1070"/>
                </a:moveTo>
                <a:lnTo>
                  <a:pt x="1068" y="1070"/>
                </a:lnTo>
                <a:lnTo>
                  <a:pt x="1068" y="1039"/>
                </a:lnTo>
                <a:lnTo>
                  <a:pt x="1106" y="1039"/>
                </a:lnTo>
                <a:lnTo>
                  <a:pt x="1106" y="1070"/>
                </a:lnTo>
                <a:close/>
                <a:moveTo>
                  <a:pt x="1106" y="925"/>
                </a:moveTo>
                <a:lnTo>
                  <a:pt x="1068" y="925"/>
                </a:lnTo>
                <a:lnTo>
                  <a:pt x="1068" y="886"/>
                </a:lnTo>
                <a:lnTo>
                  <a:pt x="1106" y="886"/>
                </a:lnTo>
                <a:lnTo>
                  <a:pt x="1106" y="925"/>
                </a:lnTo>
                <a:close/>
                <a:moveTo>
                  <a:pt x="1106" y="779"/>
                </a:moveTo>
                <a:lnTo>
                  <a:pt x="1068" y="779"/>
                </a:lnTo>
                <a:lnTo>
                  <a:pt x="1068" y="741"/>
                </a:lnTo>
                <a:lnTo>
                  <a:pt x="1106" y="741"/>
                </a:lnTo>
                <a:lnTo>
                  <a:pt x="1106" y="779"/>
                </a:lnTo>
                <a:close/>
                <a:moveTo>
                  <a:pt x="1106" y="627"/>
                </a:moveTo>
                <a:lnTo>
                  <a:pt x="1068" y="627"/>
                </a:lnTo>
                <a:lnTo>
                  <a:pt x="1068" y="588"/>
                </a:lnTo>
                <a:lnTo>
                  <a:pt x="1106" y="588"/>
                </a:lnTo>
                <a:lnTo>
                  <a:pt x="1106" y="627"/>
                </a:lnTo>
                <a:close/>
                <a:moveTo>
                  <a:pt x="1106" y="482"/>
                </a:moveTo>
                <a:lnTo>
                  <a:pt x="1068" y="482"/>
                </a:lnTo>
                <a:lnTo>
                  <a:pt x="1068" y="443"/>
                </a:lnTo>
                <a:lnTo>
                  <a:pt x="1106" y="443"/>
                </a:lnTo>
                <a:lnTo>
                  <a:pt x="1106" y="482"/>
                </a:lnTo>
                <a:close/>
                <a:moveTo>
                  <a:pt x="1106" y="329"/>
                </a:moveTo>
                <a:lnTo>
                  <a:pt x="1068" y="329"/>
                </a:lnTo>
                <a:lnTo>
                  <a:pt x="1068" y="291"/>
                </a:lnTo>
                <a:lnTo>
                  <a:pt x="1106" y="291"/>
                </a:lnTo>
                <a:lnTo>
                  <a:pt x="1106" y="329"/>
                </a:lnTo>
                <a:close/>
                <a:moveTo>
                  <a:pt x="1106" y="184"/>
                </a:moveTo>
                <a:lnTo>
                  <a:pt x="1068" y="184"/>
                </a:lnTo>
                <a:lnTo>
                  <a:pt x="1068" y="145"/>
                </a:lnTo>
                <a:lnTo>
                  <a:pt x="1106" y="145"/>
                </a:lnTo>
                <a:lnTo>
                  <a:pt x="1106" y="184"/>
                </a:lnTo>
                <a:close/>
                <a:moveTo>
                  <a:pt x="1106" y="31"/>
                </a:moveTo>
                <a:lnTo>
                  <a:pt x="1068" y="31"/>
                </a:lnTo>
                <a:lnTo>
                  <a:pt x="1068" y="0"/>
                </a:lnTo>
                <a:lnTo>
                  <a:pt x="1106" y="0"/>
                </a:lnTo>
                <a:lnTo>
                  <a:pt x="1106" y="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Freeform 35"/>
          <p:cNvSpPr>
            <a:spLocks noEditPoints="1"/>
          </p:cNvSpPr>
          <p:nvPr/>
        </p:nvSpPr>
        <p:spPr bwMode="auto">
          <a:xfrm>
            <a:off x="3106738" y="3622675"/>
            <a:ext cx="2457450" cy="2122488"/>
          </a:xfrm>
          <a:custGeom>
            <a:avLst/>
            <a:gdLst>
              <a:gd name="T0" fmla="*/ 2147483647 w 1548"/>
              <a:gd name="T1" fmla="*/ 2147483647 h 1337"/>
              <a:gd name="T2" fmla="*/ 2147483647 w 1548"/>
              <a:gd name="T3" fmla="*/ 2147483647 h 1337"/>
              <a:gd name="T4" fmla="*/ 2147483647 w 1548"/>
              <a:gd name="T5" fmla="*/ 2147483647 h 1337"/>
              <a:gd name="T6" fmla="*/ 2147483647 w 1548"/>
              <a:gd name="T7" fmla="*/ 2147483647 h 1337"/>
              <a:gd name="T8" fmla="*/ 2147483647 w 1548"/>
              <a:gd name="T9" fmla="*/ 2147483647 h 1337"/>
              <a:gd name="T10" fmla="*/ 2147483647 w 1548"/>
              <a:gd name="T11" fmla="*/ 2147483647 h 1337"/>
              <a:gd name="T12" fmla="*/ 2147483647 w 1548"/>
              <a:gd name="T13" fmla="*/ 2147483647 h 1337"/>
              <a:gd name="T14" fmla="*/ 2147483647 w 1548"/>
              <a:gd name="T15" fmla="*/ 2147483647 h 1337"/>
              <a:gd name="T16" fmla="*/ 2147483647 w 1548"/>
              <a:gd name="T17" fmla="*/ 2147483647 h 1337"/>
              <a:gd name="T18" fmla="*/ 2147483647 w 1548"/>
              <a:gd name="T19" fmla="*/ 2147483647 h 1337"/>
              <a:gd name="T20" fmla="*/ 2147483647 w 1548"/>
              <a:gd name="T21" fmla="*/ 2147483647 h 1337"/>
              <a:gd name="T22" fmla="*/ 2147483647 w 1548"/>
              <a:gd name="T23" fmla="*/ 2147483647 h 1337"/>
              <a:gd name="T24" fmla="*/ 2147483647 w 1548"/>
              <a:gd name="T25" fmla="*/ 2147483647 h 1337"/>
              <a:gd name="T26" fmla="*/ 2147483647 w 1548"/>
              <a:gd name="T27" fmla="*/ 2147483647 h 1337"/>
              <a:gd name="T28" fmla="*/ 2147483647 w 1548"/>
              <a:gd name="T29" fmla="*/ 2147483647 h 1337"/>
              <a:gd name="T30" fmla="*/ 2147483647 w 1548"/>
              <a:gd name="T31" fmla="*/ 2147483647 h 1337"/>
              <a:gd name="T32" fmla="*/ 2147483647 w 1548"/>
              <a:gd name="T33" fmla="*/ 2147483647 h 1337"/>
              <a:gd name="T34" fmla="*/ 2147483647 w 1548"/>
              <a:gd name="T35" fmla="*/ 2147483647 h 1337"/>
              <a:gd name="T36" fmla="*/ 2147483647 w 1548"/>
              <a:gd name="T37" fmla="*/ 2147483647 h 1337"/>
              <a:gd name="T38" fmla="*/ 2147483647 w 1548"/>
              <a:gd name="T39" fmla="*/ 2147483647 h 1337"/>
              <a:gd name="T40" fmla="*/ 2147483647 w 1548"/>
              <a:gd name="T41" fmla="*/ 2147483647 h 1337"/>
              <a:gd name="T42" fmla="*/ 2147483647 w 1548"/>
              <a:gd name="T43" fmla="*/ 2147483647 h 1337"/>
              <a:gd name="T44" fmla="*/ 2147483647 w 1548"/>
              <a:gd name="T45" fmla="*/ 2147483647 h 1337"/>
              <a:gd name="T46" fmla="*/ 2147483647 w 1548"/>
              <a:gd name="T47" fmla="*/ 2147483647 h 1337"/>
              <a:gd name="T48" fmla="*/ 2147483647 w 1548"/>
              <a:gd name="T49" fmla="*/ 2147483647 h 1337"/>
              <a:gd name="T50" fmla="*/ 0 w 1548"/>
              <a:gd name="T51" fmla="*/ 2147483647 h 1337"/>
              <a:gd name="T52" fmla="*/ 2147483647 w 1548"/>
              <a:gd name="T53" fmla="*/ 2147483647 h 1337"/>
              <a:gd name="T54" fmla="*/ 2147483647 w 1548"/>
              <a:gd name="T55" fmla="*/ 2147483647 h 1337"/>
              <a:gd name="T56" fmla="*/ 2147483647 w 1548"/>
              <a:gd name="T57" fmla="*/ 2147483647 h 1337"/>
              <a:gd name="T58" fmla="*/ 2147483647 w 1548"/>
              <a:gd name="T59" fmla="*/ 2147483647 h 1337"/>
              <a:gd name="T60" fmla="*/ 2147483647 w 1548"/>
              <a:gd name="T61" fmla="*/ 2147483647 h 1337"/>
              <a:gd name="T62" fmla="*/ 2147483647 w 1548"/>
              <a:gd name="T63" fmla="*/ 2147483647 h 1337"/>
              <a:gd name="T64" fmla="*/ 2147483647 w 1548"/>
              <a:gd name="T65" fmla="*/ 2147483647 h 1337"/>
              <a:gd name="T66" fmla="*/ 2147483647 w 1548"/>
              <a:gd name="T67" fmla="*/ 2147483647 h 1337"/>
              <a:gd name="T68" fmla="*/ 2147483647 w 1548"/>
              <a:gd name="T69" fmla="*/ 2147483647 h 1337"/>
              <a:gd name="T70" fmla="*/ 2147483647 w 1548"/>
              <a:gd name="T71" fmla="*/ 2147483647 h 1337"/>
              <a:gd name="T72" fmla="*/ 2147483647 w 1548"/>
              <a:gd name="T73" fmla="*/ 2147483647 h 1337"/>
              <a:gd name="T74" fmla="*/ 2147483647 w 1548"/>
              <a:gd name="T75" fmla="*/ 2147483647 h 1337"/>
              <a:gd name="T76" fmla="*/ 2147483647 w 1548"/>
              <a:gd name="T77" fmla="*/ 2147483647 h 1337"/>
              <a:gd name="T78" fmla="*/ 2147483647 w 1548"/>
              <a:gd name="T79" fmla="*/ 2147483647 h 1337"/>
              <a:gd name="T80" fmla="*/ 2147483647 w 1548"/>
              <a:gd name="T81" fmla="*/ 2147483647 h 1337"/>
              <a:gd name="T82" fmla="*/ 2147483647 w 1548"/>
              <a:gd name="T83" fmla="*/ 2147483647 h 1337"/>
              <a:gd name="T84" fmla="*/ 2147483647 w 1548"/>
              <a:gd name="T85" fmla="*/ 2147483647 h 1337"/>
              <a:gd name="T86" fmla="*/ 2147483647 w 1548"/>
              <a:gd name="T87" fmla="*/ 2147483647 h 1337"/>
              <a:gd name="T88" fmla="*/ 2147483647 w 1548"/>
              <a:gd name="T89" fmla="*/ 2147483647 h 1337"/>
              <a:gd name="T90" fmla="*/ 2147483647 w 1548"/>
              <a:gd name="T91" fmla="*/ 2147483647 h 1337"/>
              <a:gd name="T92" fmla="*/ 2147483647 w 1548"/>
              <a:gd name="T93" fmla="*/ 2147483647 h 1337"/>
              <a:gd name="T94" fmla="*/ 2147483647 w 1548"/>
              <a:gd name="T95" fmla="*/ 2147483647 h 1337"/>
              <a:gd name="T96" fmla="*/ 2147483647 w 1548"/>
              <a:gd name="T97" fmla="*/ 0 h 1337"/>
              <a:gd name="T98" fmla="*/ 2147483647 w 1548"/>
              <a:gd name="T99" fmla="*/ 2147483647 h 133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548"/>
              <a:gd name="T151" fmla="*/ 0 h 1337"/>
              <a:gd name="T152" fmla="*/ 1548 w 1548"/>
              <a:gd name="T153" fmla="*/ 1337 h 133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548" h="1337">
                <a:moveTo>
                  <a:pt x="1517" y="1337"/>
                </a:moveTo>
                <a:lnTo>
                  <a:pt x="1479" y="1337"/>
                </a:lnTo>
                <a:lnTo>
                  <a:pt x="1479" y="1299"/>
                </a:lnTo>
                <a:lnTo>
                  <a:pt x="1517" y="1299"/>
                </a:lnTo>
                <a:lnTo>
                  <a:pt x="1517" y="1337"/>
                </a:lnTo>
                <a:close/>
                <a:moveTo>
                  <a:pt x="1365" y="1337"/>
                </a:moveTo>
                <a:lnTo>
                  <a:pt x="1327" y="1337"/>
                </a:lnTo>
                <a:lnTo>
                  <a:pt x="1327" y="1299"/>
                </a:lnTo>
                <a:lnTo>
                  <a:pt x="1365" y="1299"/>
                </a:lnTo>
                <a:lnTo>
                  <a:pt x="1365" y="1337"/>
                </a:lnTo>
                <a:close/>
                <a:moveTo>
                  <a:pt x="1220" y="1337"/>
                </a:moveTo>
                <a:lnTo>
                  <a:pt x="1182" y="1337"/>
                </a:lnTo>
                <a:lnTo>
                  <a:pt x="1182" y="1299"/>
                </a:lnTo>
                <a:lnTo>
                  <a:pt x="1220" y="1299"/>
                </a:lnTo>
                <a:lnTo>
                  <a:pt x="1220" y="1337"/>
                </a:lnTo>
                <a:close/>
                <a:moveTo>
                  <a:pt x="1067" y="1337"/>
                </a:moveTo>
                <a:lnTo>
                  <a:pt x="1037" y="1337"/>
                </a:lnTo>
                <a:lnTo>
                  <a:pt x="1037" y="1299"/>
                </a:lnTo>
                <a:lnTo>
                  <a:pt x="1067" y="1299"/>
                </a:lnTo>
                <a:lnTo>
                  <a:pt x="1067" y="1337"/>
                </a:lnTo>
                <a:close/>
                <a:moveTo>
                  <a:pt x="923" y="1337"/>
                </a:moveTo>
                <a:lnTo>
                  <a:pt x="885" y="1337"/>
                </a:lnTo>
                <a:lnTo>
                  <a:pt x="885" y="1299"/>
                </a:lnTo>
                <a:lnTo>
                  <a:pt x="923" y="1299"/>
                </a:lnTo>
                <a:lnTo>
                  <a:pt x="923" y="1337"/>
                </a:lnTo>
                <a:close/>
                <a:moveTo>
                  <a:pt x="778" y="1337"/>
                </a:moveTo>
                <a:lnTo>
                  <a:pt x="740" y="1337"/>
                </a:lnTo>
                <a:lnTo>
                  <a:pt x="740" y="1299"/>
                </a:lnTo>
                <a:lnTo>
                  <a:pt x="778" y="1299"/>
                </a:lnTo>
                <a:lnTo>
                  <a:pt x="778" y="1337"/>
                </a:lnTo>
                <a:close/>
                <a:moveTo>
                  <a:pt x="625" y="1337"/>
                </a:moveTo>
                <a:lnTo>
                  <a:pt x="587" y="1337"/>
                </a:lnTo>
                <a:lnTo>
                  <a:pt x="587" y="1299"/>
                </a:lnTo>
                <a:lnTo>
                  <a:pt x="625" y="1299"/>
                </a:lnTo>
                <a:lnTo>
                  <a:pt x="625" y="1337"/>
                </a:lnTo>
                <a:close/>
                <a:moveTo>
                  <a:pt x="481" y="1337"/>
                </a:moveTo>
                <a:lnTo>
                  <a:pt x="442" y="1337"/>
                </a:lnTo>
                <a:lnTo>
                  <a:pt x="442" y="1299"/>
                </a:lnTo>
                <a:lnTo>
                  <a:pt x="481" y="1299"/>
                </a:lnTo>
                <a:lnTo>
                  <a:pt x="481" y="1337"/>
                </a:lnTo>
                <a:close/>
                <a:moveTo>
                  <a:pt x="328" y="1337"/>
                </a:moveTo>
                <a:lnTo>
                  <a:pt x="298" y="1337"/>
                </a:lnTo>
                <a:lnTo>
                  <a:pt x="298" y="1299"/>
                </a:lnTo>
                <a:lnTo>
                  <a:pt x="328" y="1299"/>
                </a:lnTo>
                <a:lnTo>
                  <a:pt x="328" y="1337"/>
                </a:lnTo>
                <a:close/>
                <a:moveTo>
                  <a:pt x="183" y="1337"/>
                </a:moveTo>
                <a:lnTo>
                  <a:pt x="145" y="1337"/>
                </a:lnTo>
                <a:lnTo>
                  <a:pt x="145" y="1299"/>
                </a:lnTo>
                <a:lnTo>
                  <a:pt x="183" y="1299"/>
                </a:lnTo>
                <a:lnTo>
                  <a:pt x="183" y="1337"/>
                </a:lnTo>
                <a:close/>
                <a:moveTo>
                  <a:pt x="39" y="1337"/>
                </a:moveTo>
                <a:lnTo>
                  <a:pt x="0" y="1337"/>
                </a:lnTo>
                <a:lnTo>
                  <a:pt x="0" y="1299"/>
                </a:lnTo>
                <a:lnTo>
                  <a:pt x="39" y="1299"/>
                </a:lnTo>
                <a:lnTo>
                  <a:pt x="39" y="1337"/>
                </a:lnTo>
                <a:close/>
                <a:moveTo>
                  <a:pt x="1548" y="1223"/>
                </a:moveTo>
                <a:lnTo>
                  <a:pt x="1510" y="1223"/>
                </a:lnTo>
                <a:lnTo>
                  <a:pt x="1510" y="1184"/>
                </a:lnTo>
                <a:lnTo>
                  <a:pt x="1548" y="1184"/>
                </a:lnTo>
                <a:lnTo>
                  <a:pt x="1548" y="1223"/>
                </a:lnTo>
                <a:close/>
                <a:moveTo>
                  <a:pt x="1548" y="1078"/>
                </a:moveTo>
                <a:lnTo>
                  <a:pt x="1510" y="1078"/>
                </a:lnTo>
                <a:lnTo>
                  <a:pt x="1510" y="1039"/>
                </a:lnTo>
                <a:lnTo>
                  <a:pt x="1548" y="1039"/>
                </a:lnTo>
                <a:lnTo>
                  <a:pt x="1548" y="1078"/>
                </a:lnTo>
                <a:close/>
                <a:moveTo>
                  <a:pt x="1548" y="925"/>
                </a:moveTo>
                <a:lnTo>
                  <a:pt x="1510" y="925"/>
                </a:lnTo>
                <a:lnTo>
                  <a:pt x="1510" y="894"/>
                </a:lnTo>
                <a:lnTo>
                  <a:pt x="1548" y="894"/>
                </a:lnTo>
                <a:lnTo>
                  <a:pt x="1548" y="925"/>
                </a:lnTo>
                <a:close/>
                <a:moveTo>
                  <a:pt x="1548" y="780"/>
                </a:moveTo>
                <a:lnTo>
                  <a:pt x="1510" y="780"/>
                </a:lnTo>
                <a:lnTo>
                  <a:pt x="1510" y="741"/>
                </a:lnTo>
                <a:lnTo>
                  <a:pt x="1548" y="741"/>
                </a:lnTo>
                <a:lnTo>
                  <a:pt x="1548" y="780"/>
                </a:lnTo>
                <a:close/>
                <a:moveTo>
                  <a:pt x="1548" y="634"/>
                </a:moveTo>
                <a:lnTo>
                  <a:pt x="1510" y="634"/>
                </a:lnTo>
                <a:lnTo>
                  <a:pt x="1510" y="596"/>
                </a:lnTo>
                <a:lnTo>
                  <a:pt x="1548" y="596"/>
                </a:lnTo>
                <a:lnTo>
                  <a:pt x="1548" y="634"/>
                </a:lnTo>
                <a:close/>
                <a:moveTo>
                  <a:pt x="1548" y="482"/>
                </a:moveTo>
                <a:lnTo>
                  <a:pt x="1510" y="482"/>
                </a:lnTo>
                <a:lnTo>
                  <a:pt x="1510" y="443"/>
                </a:lnTo>
                <a:lnTo>
                  <a:pt x="1548" y="443"/>
                </a:lnTo>
                <a:lnTo>
                  <a:pt x="1548" y="482"/>
                </a:lnTo>
                <a:close/>
                <a:moveTo>
                  <a:pt x="1548" y="336"/>
                </a:moveTo>
                <a:lnTo>
                  <a:pt x="1510" y="336"/>
                </a:lnTo>
                <a:lnTo>
                  <a:pt x="1510" y="298"/>
                </a:lnTo>
                <a:lnTo>
                  <a:pt x="1548" y="298"/>
                </a:lnTo>
                <a:lnTo>
                  <a:pt x="1548" y="336"/>
                </a:lnTo>
                <a:close/>
                <a:moveTo>
                  <a:pt x="1548" y="184"/>
                </a:moveTo>
                <a:lnTo>
                  <a:pt x="1510" y="184"/>
                </a:lnTo>
                <a:lnTo>
                  <a:pt x="1510" y="145"/>
                </a:lnTo>
                <a:lnTo>
                  <a:pt x="1548" y="145"/>
                </a:lnTo>
                <a:lnTo>
                  <a:pt x="1548" y="184"/>
                </a:lnTo>
                <a:close/>
                <a:moveTo>
                  <a:pt x="1548" y="38"/>
                </a:moveTo>
                <a:lnTo>
                  <a:pt x="1510" y="38"/>
                </a:lnTo>
                <a:lnTo>
                  <a:pt x="1510" y="0"/>
                </a:lnTo>
                <a:lnTo>
                  <a:pt x="1548" y="0"/>
                </a:lnTo>
                <a:lnTo>
                  <a:pt x="1548" y="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Freeform 38"/>
          <p:cNvSpPr>
            <a:spLocks noEditPoints="1"/>
          </p:cNvSpPr>
          <p:nvPr/>
        </p:nvSpPr>
        <p:spPr bwMode="auto">
          <a:xfrm>
            <a:off x="6750050" y="1536700"/>
            <a:ext cx="1765300" cy="1879600"/>
          </a:xfrm>
          <a:custGeom>
            <a:avLst/>
            <a:gdLst>
              <a:gd name="T0" fmla="*/ 2147483647 w 1112"/>
              <a:gd name="T1" fmla="*/ 2147483647 h 1184"/>
              <a:gd name="T2" fmla="*/ 2147483647 w 1112"/>
              <a:gd name="T3" fmla="*/ 2147483647 h 1184"/>
              <a:gd name="T4" fmla="*/ 2147483647 w 1112"/>
              <a:gd name="T5" fmla="*/ 2147483647 h 1184"/>
              <a:gd name="T6" fmla="*/ 2147483647 w 1112"/>
              <a:gd name="T7" fmla="*/ 2147483647 h 1184"/>
              <a:gd name="T8" fmla="*/ 2147483647 w 1112"/>
              <a:gd name="T9" fmla="*/ 2147483647 h 1184"/>
              <a:gd name="T10" fmla="*/ 2147483647 w 1112"/>
              <a:gd name="T11" fmla="*/ 2147483647 h 1184"/>
              <a:gd name="T12" fmla="*/ 2147483647 w 1112"/>
              <a:gd name="T13" fmla="*/ 2147483647 h 1184"/>
              <a:gd name="T14" fmla="*/ 2147483647 w 1112"/>
              <a:gd name="T15" fmla="*/ 2147483647 h 1184"/>
              <a:gd name="T16" fmla="*/ 2147483647 w 1112"/>
              <a:gd name="T17" fmla="*/ 2147483647 h 1184"/>
              <a:gd name="T18" fmla="*/ 2147483647 w 1112"/>
              <a:gd name="T19" fmla="*/ 2147483647 h 1184"/>
              <a:gd name="T20" fmla="*/ 2147483647 w 1112"/>
              <a:gd name="T21" fmla="*/ 2147483647 h 1184"/>
              <a:gd name="T22" fmla="*/ 2147483647 w 1112"/>
              <a:gd name="T23" fmla="*/ 2147483647 h 1184"/>
              <a:gd name="T24" fmla="*/ 2147483647 w 1112"/>
              <a:gd name="T25" fmla="*/ 2147483647 h 1184"/>
              <a:gd name="T26" fmla="*/ 2147483647 w 1112"/>
              <a:gd name="T27" fmla="*/ 2147483647 h 1184"/>
              <a:gd name="T28" fmla="*/ 2147483647 w 1112"/>
              <a:gd name="T29" fmla="*/ 2147483647 h 1184"/>
              <a:gd name="T30" fmla="*/ 2147483647 w 1112"/>
              <a:gd name="T31" fmla="*/ 2147483647 h 1184"/>
              <a:gd name="T32" fmla="*/ 2147483647 w 1112"/>
              <a:gd name="T33" fmla="*/ 2147483647 h 1184"/>
              <a:gd name="T34" fmla="*/ 2147483647 w 1112"/>
              <a:gd name="T35" fmla="*/ 2147483647 h 1184"/>
              <a:gd name="T36" fmla="*/ 2147483647 w 1112"/>
              <a:gd name="T37" fmla="*/ 2147483647 h 1184"/>
              <a:gd name="T38" fmla="*/ 2147483647 w 1112"/>
              <a:gd name="T39" fmla="*/ 2147483647 h 1184"/>
              <a:gd name="T40" fmla="*/ 0 w 1112"/>
              <a:gd name="T41" fmla="*/ 2147483647 h 1184"/>
              <a:gd name="T42" fmla="*/ 2147483647 w 1112"/>
              <a:gd name="T43" fmla="*/ 2147483647 h 1184"/>
              <a:gd name="T44" fmla="*/ 2147483647 w 1112"/>
              <a:gd name="T45" fmla="*/ 2147483647 h 1184"/>
              <a:gd name="T46" fmla="*/ 0 w 1112"/>
              <a:gd name="T47" fmla="*/ 2147483647 h 1184"/>
              <a:gd name="T48" fmla="*/ 2147483647 w 1112"/>
              <a:gd name="T49" fmla="*/ 2147483647 h 1184"/>
              <a:gd name="T50" fmla="*/ 0 w 1112"/>
              <a:gd name="T51" fmla="*/ 2147483647 h 1184"/>
              <a:gd name="T52" fmla="*/ 2147483647 w 1112"/>
              <a:gd name="T53" fmla="*/ 2147483647 h 1184"/>
              <a:gd name="T54" fmla="*/ 2147483647 w 1112"/>
              <a:gd name="T55" fmla="*/ 2147483647 h 1184"/>
              <a:gd name="T56" fmla="*/ 0 w 1112"/>
              <a:gd name="T57" fmla="*/ 2147483647 h 1184"/>
              <a:gd name="T58" fmla="*/ 2147483647 w 1112"/>
              <a:gd name="T59" fmla="*/ 2147483647 h 1184"/>
              <a:gd name="T60" fmla="*/ 0 w 1112"/>
              <a:gd name="T61" fmla="*/ 2147483647 h 1184"/>
              <a:gd name="T62" fmla="*/ 2147483647 w 1112"/>
              <a:gd name="T63" fmla="*/ 2147483647 h 1184"/>
              <a:gd name="T64" fmla="*/ 2147483647 w 1112"/>
              <a:gd name="T65" fmla="*/ 2147483647 h 1184"/>
              <a:gd name="T66" fmla="*/ 0 w 1112"/>
              <a:gd name="T67" fmla="*/ 2147483647 h 1184"/>
              <a:gd name="T68" fmla="*/ 2147483647 w 1112"/>
              <a:gd name="T69" fmla="*/ 2147483647 h 1184"/>
              <a:gd name="T70" fmla="*/ 0 w 1112"/>
              <a:gd name="T71" fmla="*/ 2147483647 h 1184"/>
              <a:gd name="T72" fmla="*/ 2147483647 w 1112"/>
              <a:gd name="T73" fmla="*/ 2147483647 h 1184"/>
              <a:gd name="T74" fmla="*/ 2147483647 w 1112"/>
              <a:gd name="T75" fmla="*/ 2147483647 h 1184"/>
              <a:gd name="T76" fmla="*/ 0 w 1112"/>
              <a:gd name="T77" fmla="*/ 0 h 1184"/>
              <a:gd name="T78" fmla="*/ 2147483647 w 1112"/>
              <a:gd name="T79" fmla="*/ 2147483647 h 1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12"/>
              <a:gd name="T121" fmla="*/ 0 h 1184"/>
              <a:gd name="T122" fmla="*/ 1112 w 1112"/>
              <a:gd name="T123" fmla="*/ 1184 h 118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12" h="1184">
                <a:moveTo>
                  <a:pt x="1112" y="1184"/>
                </a:moveTo>
                <a:lnTo>
                  <a:pt x="1074" y="1184"/>
                </a:lnTo>
                <a:lnTo>
                  <a:pt x="1074" y="1146"/>
                </a:lnTo>
                <a:lnTo>
                  <a:pt x="1112" y="1146"/>
                </a:lnTo>
                <a:lnTo>
                  <a:pt x="1112" y="1184"/>
                </a:lnTo>
                <a:close/>
                <a:moveTo>
                  <a:pt x="960" y="1184"/>
                </a:moveTo>
                <a:lnTo>
                  <a:pt x="922" y="1184"/>
                </a:lnTo>
                <a:lnTo>
                  <a:pt x="922" y="1146"/>
                </a:lnTo>
                <a:lnTo>
                  <a:pt x="960" y="1146"/>
                </a:lnTo>
                <a:lnTo>
                  <a:pt x="960" y="1184"/>
                </a:lnTo>
                <a:close/>
                <a:moveTo>
                  <a:pt x="815" y="1184"/>
                </a:moveTo>
                <a:lnTo>
                  <a:pt x="777" y="1184"/>
                </a:lnTo>
                <a:lnTo>
                  <a:pt x="777" y="1146"/>
                </a:lnTo>
                <a:lnTo>
                  <a:pt x="815" y="1146"/>
                </a:lnTo>
                <a:lnTo>
                  <a:pt x="815" y="1184"/>
                </a:lnTo>
                <a:close/>
                <a:moveTo>
                  <a:pt x="663" y="1184"/>
                </a:moveTo>
                <a:lnTo>
                  <a:pt x="632" y="1184"/>
                </a:lnTo>
                <a:lnTo>
                  <a:pt x="632" y="1146"/>
                </a:lnTo>
                <a:lnTo>
                  <a:pt x="663" y="1146"/>
                </a:lnTo>
                <a:lnTo>
                  <a:pt x="663" y="1184"/>
                </a:lnTo>
                <a:close/>
                <a:moveTo>
                  <a:pt x="518" y="1184"/>
                </a:moveTo>
                <a:lnTo>
                  <a:pt x="480" y="1184"/>
                </a:lnTo>
                <a:lnTo>
                  <a:pt x="480" y="1146"/>
                </a:lnTo>
                <a:lnTo>
                  <a:pt x="518" y="1146"/>
                </a:lnTo>
                <a:lnTo>
                  <a:pt x="518" y="1184"/>
                </a:lnTo>
                <a:close/>
                <a:moveTo>
                  <a:pt x="373" y="1184"/>
                </a:moveTo>
                <a:lnTo>
                  <a:pt x="335" y="1184"/>
                </a:lnTo>
                <a:lnTo>
                  <a:pt x="335" y="1146"/>
                </a:lnTo>
                <a:lnTo>
                  <a:pt x="373" y="1146"/>
                </a:lnTo>
                <a:lnTo>
                  <a:pt x="373" y="1184"/>
                </a:lnTo>
                <a:close/>
                <a:moveTo>
                  <a:pt x="221" y="1184"/>
                </a:moveTo>
                <a:lnTo>
                  <a:pt x="183" y="1184"/>
                </a:lnTo>
                <a:lnTo>
                  <a:pt x="183" y="1146"/>
                </a:lnTo>
                <a:lnTo>
                  <a:pt x="221" y="1146"/>
                </a:lnTo>
                <a:lnTo>
                  <a:pt x="221" y="1184"/>
                </a:lnTo>
                <a:close/>
                <a:moveTo>
                  <a:pt x="76" y="1184"/>
                </a:moveTo>
                <a:lnTo>
                  <a:pt x="38" y="1184"/>
                </a:lnTo>
                <a:lnTo>
                  <a:pt x="38" y="1146"/>
                </a:lnTo>
                <a:lnTo>
                  <a:pt x="76" y="1146"/>
                </a:lnTo>
                <a:lnTo>
                  <a:pt x="76" y="1184"/>
                </a:lnTo>
                <a:close/>
                <a:moveTo>
                  <a:pt x="38" y="1070"/>
                </a:moveTo>
                <a:lnTo>
                  <a:pt x="0" y="1070"/>
                </a:lnTo>
                <a:lnTo>
                  <a:pt x="0" y="1039"/>
                </a:lnTo>
                <a:lnTo>
                  <a:pt x="38" y="1039"/>
                </a:lnTo>
                <a:lnTo>
                  <a:pt x="38" y="1070"/>
                </a:lnTo>
                <a:close/>
                <a:moveTo>
                  <a:pt x="38" y="925"/>
                </a:moveTo>
                <a:lnTo>
                  <a:pt x="0" y="925"/>
                </a:lnTo>
                <a:lnTo>
                  <a:pt x="0" y="886"/>
                </a:lnTo>
                <a:lnTo>
                  <a:pt x="38" y="886"/>
                </a:lnTo>
                <a:lnTo>
                  <a:pt x="38" y="925"/>
                </a:lnTo>
                <a:close/>
                <a:moveTo>
                  <a:pt x="38" y="779"/>
                </a:moveTo>
                <a:lnTo>
                  <a:pt x="0" y="779"/>
                </a:lnTo>
                <a:lnTo>
                  <a:pt x="0" y="741"/>
                </a:lnTo>
                <a:lnTo>
                  <a:pt x="38" y="741"/>
                </a:lnTo>
                <a:lnTo>
                  <a:pt x="38" y="779"/>
                </a:lnTo>
                <a:close/>
                <a:moveTo>
                  <a:pt x="38" y="627"/>
                </a:moveTo>
                <a:lnTo>
                  <a:pt x="0" y="627"/>
                </a:lnTo>
                <a:lnTo>
                  <a:pt x="0" y="588"/>
                </a:lnTo>
                <a:lnTo>
                  <a:pt x="38" y="588"/>
                </a:lnTo>
                <a:lnTo>
                  <a:pt x="38" y="627"/>
                </a:lnTo>
                <a:close/>
                <a:moveTo>
                  <a:pt x="38" y="482"/>
                </a:moveTo>
                <a:lnTo>
                  <a:pt x="0" y="482"/>
                </a:lnTo>
                <a:lnTo>
                  <a:pt x="0" y="443"/>
                </a:lnTo>
                <a:lnTo>
                  <a:pt x="38" y="443"/>
                </a:lnTo>
                <a:lnTo>
                  <a:pt x="38" y="482"/>
                </a:lnTo>
                <a:close/>
                <a:moveTo>
                  <a:pt x="38" y="329"/>
                </a:moveTo>
                <a:lnTo>
                  <a:pt x="0" y="329"/>
                </a:lnTo>
                <a:lnTo>
                  <a:pt x="0" y="291"/>
                </a:lnTo>
                <a:lnTo>
                  <a:pt x="38" y="291"/>
                </a:lnTo>
                <a:lnTo>
                  <a:pt x="38" y="329"/>
                </a:lnTo>
                <a:close/>
                <a:moveTo>
                  <a:pt x="38" y="184"/>
                </a:moveTo>
                <a:lnTo>
                  <a:pt x="0" y="184"/>
                </a:lnTo>
                <a:lnTo>
                  <a:pt x="0" y="145"/>
                </a:lnTo>
                <a:lnTo>
                  <a:pt x="38" y="145"/>
                </a:lnTo>
                <a:lnTo>
                  <a:pt x="38" y="184"/>
                </a:lnTo>
                <a:close/>
                <a:moveTo>
                  <a:pt x="38" y="31"/>
                </a:moveTo>
                <a:lnTo>
                  <a:pt x="0" y="31"/>
                </a:lnTo>
                <a:lnTo>
                  <a:pt x="0" y="0"/>
                </a:lnTo>
                <a:lnTo>
                  <a:pt x="38" y="0"/>
                </a:lnTo>
                <a:lnTo>
                  <a:pt x="38" y="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Freeform 41"/>
          <p:cNvSpPr>
            <a:spLocks noEditPoints="1"/>
          </p:cNvSpPr>
          <p:nvPr/>
        </p:nvSpPr>
        <p:spPr bwMode="auto">
          <a:xfrm>
            <a:off x="6750050" y="3622675"/>
            <a:ext cx="2466975" cy="2122488"/>
          </a:xfrm>
          <a:custGeom>
            <a:avLst/>
            <a:gdLst>
              <a:gd name="T0" fmla="*/ 2147483647 w 1554"/>
              <a:gd name="T1" fmla="*/ 2147483647 h 1337"/>
              <a:gd name="T2" fmla="*/ 2147483647 w 1554"/>
              <a:gd name="T3" fmla="*/ 2147483647 h 1337"/>
              <a:gd name="T4" fmla="*/ 2147483647 w 1554"/>
              <a:gd name="T5" fmla="*/ 2147483647 h 1337"/>
              <a:gd name="T6" fmla="*/ 2147483647 w 1554"/>
              <a:gd name="T7" fmla="*/ 2147483647 h 1337"/>
              <a:gd name="T8" fmla="*/ 2147483647 w 1554"/>
              <a:gd name="T9" fmla="*/ 2147483647 h 1337"/>
              <a:gd name="T10" fmla="*/ 2147483647 w 1554"/>
              <a:gd name="T11" fmla="*/ 2147483647 h 1337"/>
              <a:gd name="T12" fmla="*/ 2147483647 w 1554"/>
              <a:gd name="T13" fmla="*/ 2147483647 h 1337"/>
              <a:gd name="T14" fmla="*/ 2147483647 w 1554"/>
              <a:gd name="T15" fmla="*/ 2147483647 h 1337"/>
              <a:gd name="T16" fmla="*/ 2147483647 w 1554"/>
              <a:gd name="T17" fmla="*/ 2147483647 h 1337"/>
              <a:gd name="T18" fmla="*/ 2147483647 w 1554"/>
              <a:gd name="T19" fmla="*/ 2147483647 h 1337"/>
              <a:gd name="T20" fmla="*/ 2147483647 w 1554"/>
              <a:gd name="T21" fmla="*/ 2147483647 h 1337"/>
              <a:gd name="T22" fmla="*/ 2147483647 w 1554"/>
              <a:gd name="T23" fmla="*/ 2147483647 h 1337"/>
              <a:gd name="T24" fmla="*/ 2147483647 w 1554"/>
              <a:gd name="T25" fmla="*/ 2147483647 h 1337"/>
              <a:gd name="T26" fmla="*/ 2147483647 w 1554"/>
              <a:gd name="T27" fmla="*/ 2147483647 h 1337"/>
              <a:gd name="T28" fmla="*/ 2147483647 w 1554"/>
              <a:gd name="T29" fmla="*/ 2147483647 h 1337"/>
              <a:gd name="T30" fmla="*/ 2147483647 w 1554"/>
              <a:gd name="T31" fmla="*/ 2147483647 h 1337"/>
              <a:gd name="T32" fmla="*/ 2147483647 w 1554"/>
              <a:gd name="T33" fmla="*/ 2147483647 h 1337"/>
              <a:gd name="T34" fmla="*/ 2147483647 w 1554"/>
              <a:gd name="T35" fmla="*/ 2147483647 h 1337"/>
              <a:gd name="T36" fmla="*/ 2147483647 w 1554"/>
              <a:gd name="T37" fmla="*/ 2147483647 h 1337"/>
              <a:gd name="T38" fmla="*/ 2147483647 w 1554"/>
              <a:gd name="T39" fmla="*/ 2147483647 h 1337"/>
              <a:gd name="T40" fmla="*/ 2147483647 w 1554"/>
              <a:gd name="T41" fmla="*/ 2147483647 h 1337"/>
              <a:gd name="T42" fmla="*/ 2147483647 w 1554"/>
              <a:gd name="T43" fmla="*/ 2147483647 h 1337"/>
              <a:gd name="T44" fmla="*/ 2147483647 w 1554"/>
              <a:gd name="T45" fmla="*/ 2147483647 h 1337"/>
              <a:gd name="T46" fmla="*/ 2147483647 w 1554"/>
              <a:gd name="T47" fmla="*/ 2147483647 h 1337"/>
              <a:gd name="T48" fmla="*/ 2147483647 w 1554"/>
              <a:gd name="T49" fmla="*/ 2147483647 h 1337"/>
              <a:gd name="T50" fmla="*/ 2147483647 w 1554"/>
              <a:gd name="T51" fmla="*/ 2147483647 h 1337"/>
              <a:gd name="T52" fmla="*/ 2147483647 w 1554"/>
              <a:gd name="T53" fmla="*/ 2147483647 h 1337"/>
              <a:gd name="T54" fmla="*/ 2147483647 w 1554"/>
              <a:gd name="T55" fmla="*/ 2147483647 h 1337"/>
              <a:gd name="T56" fmla="*/ 0 w 1554"/>
              <a:gd name="T57" fmla="*/ 2147483647 h 1337"/>
              <a:gd name="T58" fmla="*/ 2147483647 w 1554"/>
              <a:gd name="T59" fmla="*/ 2147483647 h 1337"/>
              <a:gd name="T60" fmla="*/ 0 w 1554"/>
              <a:gd name="T61" fmla="*/ 2147483647 h 1337"/>
              <a:gd name="T62" fmla="*/ 2147483647 w 1554"/>
              <a:gd name="T63" fmla="*/ 2147483647 h 1337"/>
              <a:gd name="T64" fmla="*/ 2147483647 w 1554"/>
              <a:gd name="T65" fmla="*/ 2147483647 h 1337"/>
              <a:gd name="T66" fmla="*/ 0 w 1554"/>
              <a:gd name="T67" fmla="*/ 2147483647 h 1337"/>
              <a:gd name="T68" fmla="*/ 2147483647 w 1554"/>
              <a:gd name="T69" fmla="*/ 2147483647 h 1337"/>
              <a:gd name="T70" fmla="*/ 0 w 1554"/>
              <a:gd name="T71" fmla="*/ 2147483647 h 1337"/>
              <a:gd name="T72" fmla="*/ 2147483647 w 1554"/>
              <a:gd name="T73" fmla="*/ 2147483647 h 1337"/>
              <a:gd name="T74" fmla="*/ 2147483647 w 1554"/>
              <a:gd name="T75" fmla="*/ 2147483647 h 1337"/>
              <a:gd name="T76" fmla="*/ 0 w 1554"/>
              <a:gd name="T77" fmla="*/ 2147483647 h 1337"/>
              <a:gd name="T78" fmla="*/ 2147483647 w 1554"/>
              <a:gd name="T79" fmla="*/ 2147483647 h 1337"/>
              <a:gd name="T80" fmla="*/ 0 w 1554"/>
              <a:gd name="T81" fmla="*/ 2147483647 h 1337"/>
              <a:gd name="T82" fmla="*/ 2147483647 w 1554"/>
              <a:gd name="T83" fmla="*/ 2147483647 h 1337"/>
              <a:gd name="T84" fmla="*/ 2147483647 w 1554"/>
              <a:gd name="T85" fmla="*/ 2147483647 h 1337"/>
              <a:gd name="T86" fmla="*/ 0 w 1554"/>
              <a:gd name="T87" fmla="*/ 2147483647 h 1337"/>
              <a:gd name="T88" fmla="*/ 2147483647 w 1554"/>
              <a:gd name="T89" fmla="*/ 2147483647 h 1337"/>
              <a:gd name="T90" fmla="*/ 0 w 1554"/>
              <a:gd name="T91" fmla="*/ 2147483647 h 1337"/>
              <a:gd name="T92" fmla="*/ 2147483647 w 1554"/>
              <a:gd name="T93" fmla="*/ 2147483647 h 1337"/>
              <a:gd name="T94" fmla="*/ 2147483647 w 1554"/>
              <a:gd name="T95" fmla="*/ 2147483647 h 1337"/>
              <a:gd name="T96" fmla="*/ 0 w 1554"/>
              <a:gd name="T97" fmla="*/ 0 h 1337"/>
              <a:gd name="T98" fmla="*/ 2147483647 w 1554"/>
              <a:gd name="T99" fmla="*/ 2147483647 h 133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554"/>
              <a:gd name="T151" fmla="*/ 0 h 1337"/>
              <a:gd name="T152" fmla="*/ 1554 w 1554"/>
              <a:gd name="T153" fmla="*/ 1337 h 133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554" h="1337">
                <a:moveTo>
                  <a:pt x="1554" y="1337"/>
                </a:moveTo>
                <a:lnTo>
                  <a:pt x="1516" y="1337"/>
                </a:lnTo>
                <a:lnTo>
                  <a:pt x="1516" y="1299"/>
                </a:lnTo>
                <a:lnTo>
                  <a:pt x="1554" y="1299"/>
                </a:lnTo>
                <a:lnTo>
                  <a:pt x="1554" y="1337"/>
                </a:lnTo>
                <a:close/>
                <a:moveTo>
                  <a:pt x="1402" y="1337"/>
                </a:moveTo>
                <a:lnTo>
                  <a:pt x="1372" y="1337"/>
                </a:lnTo>
                <a:lnTo>
                  <a:pt x="1372" y="1299"/>
                </a:lnTo>
                <a:lnTo>
                  <a:pt x="1402" y="1299"/>
                </a:lnTo>
                <a:lnTo>
                  <a:pt x="1402" y="1337"/>
                </a:lnTo>
                <a:close/>
                <a:moveTo>
                  <a:pt x="1257" y="1337"/>
                </a:moveTo>
                <a:lnTo>
                  <a:pt x="1219" y="1337"/>
                </a:lnTo>
                <a:lnTo>
                  <a:pt x="1219" y="1299"/>
                </a:lnTo>
                <a:lnTo>
                  <a:pt x="1257" y="1299"/>
                </a:lnTo>
                <a:lnTo>
                  <a:pt x="1257" y="1337"/>
                </a:lnTo>
                <a:close/>
                <a:moveTo>
                  <a:pt x="1112" y="1337"/>
                </a:moveTo>
                <a:lnTo>
                  <a:pt x="1074" y="1337"/>
                </a:lnTo>
                <a:lnTo>
                  <a:pt x="1074" y="1299"/>
                </a:lnTo>
                <a:lnTo>
                  <a:pt x="1112" y="1299"/>
                </a:lnTo>
                <a:lnTo>
                  <a:pt x="1112" y="1337"/>
                </a:lnTo>
                <a:close/>
                <a:moveTo>
                  <a:pt x="960" y="1337"/>
                </a:moveTo>
                <a:lnTo>
                  <a:pt x="922" y="1337"/>
                </a:lnTo>
                <a:lnTo>
                  <a:pt x="922" y="1299"/>
                </a:lnTo>
                <a:lnTo>
                  <a:pt x="960" y="1299"/>
                </a:lnTo>
                <a:lnTo>
                  <a:pt x="960" y="1337"/>
                </a:lnTo>
                <a:close/>
                <a:moveTo>
                  <a:pt x="815" y="1337"/>
                </a:moveTo>
                <a:lnTo>
                  <a:pt x="777" y="1337"/>
                </a:lnTo>
                <a:lnTo>
                  <a:pt x="777" y="1299"/>
                </a:lnTo>
                <a:lnTo>
                  <a:pt x="815" y="1299"/>
                </a:lnTo>
                <a:lnTo>
                  <a:pt x="815" y="1337"/>
                </a:lnTo>
                <a:close/>
                <a:moveTo>
                  <a:pt x="663" y="1337"/>
                </a:moveTo>
                <a:lnTo>
                  <a:pt x="632" y="1337"/>
                </a:lnTo>
                <a:lnTo>
                  <a:pt x="632" y="1299"/>
                </a:lnTo>
                <a:lnTo>
                  <a:pt x="663" y="1299"/>
                </a:lnTo>
                <a:lnTo>
                  <a:pt x="663" y="1337"/>
                </a:lnTo>
                <a:close/>
                <a:moveTo>
                  <a:pt x="518" y="1337"/>
                </a:moveTo>
                <a:lnTo>
                  <a:pt x="480" y="1337"/>
                </a:lnTo>
                <a:lnTo>
                  <a:pt x="480" y="1299"/>
                </a:lnTo>
                <a:lnTo>
                  <a:pt x="518" y="1299"/>
                </a:lnTo>
                <a:lnTo>
                  <a:pt x="518" y="1337"/>
                </a:lnTo>
                <a:close/>
                <a:moveTo>
                  <a:pt x="373" y="1337"/>
                </a:moveTo>
                <a:lnTo>
                  <a:pt x="335" y="1337"/>
                </a:lnTo>
                <a:lnTo>
                  <a:pt x="335" y="1299"/>
                </a:lnTo>
                <a:lnTo>
                  <a:pt x="373" y="1299"/>
                </a:lnTo>
                <a:lnTo>
                  <a:pt x="373" y="1337"/>
                </a:lnTo>
                <a:close/>
                <a:moveTo>
                  <a:pt x="221" y="1337"/>
                </a:moveTo>
                <a:lnTo>
                  <a:pt x="183" y="1337"/>
                </a:lnTo>
                <a:lnTo>
                  <a:pt x="183" y="1299"/>
                </a:lnTo>
                <a:lnTo>
                  <a:pt x="221" y="1299"/>
                </a:lnTo>
                <a:lnTo>
                  <a:pt x="221" y="1337"/>
                </a:lnTo>
                <a:close/>
                <a:moveTo>
                  <a:pt x="76" y="1337"/>
                </a:moveTo>
                <a:lnTo>
                  <a:pt x="38" y="1337"/>
                </a:lnTo>
                <a:lnTo>
                  <a:pt x="38" y="1299"/>
                </a:lnTo>
                <a:lnTo>
                  <a:pt x="76" y="1299"/>
                </a:lnTo>
                <a:lnTo>
                  <a:pt x="76" y="1337"/>
                </a:lnTo>
                <a:close/>
                <a:moveTo>
                  <a:pt x="38" y="1223"/>
                </a:moveTo>
                <a:lnTo>
                  <a:pt x="0" y="1223"/>
                </a:lnTo>
                <a:lnTo>
                  <a:pt x="0" y="1184"/>
                </a:lnTo>
                <a:lnTo>
                  <a:pt x="38" y="1184"/>
                </a:lnTo>
                <a:lnTo>
                  <a:pt x="38" y="1223"/>
                </a:lnTo>
                <a:close/>
                <a:moveTo>
                  <a:pt x="38" y="1078"/>
                </a:moveTo>
                <a:lnTo>
                  <a:pt x="0" y="1078"/>
                </a:lnTo>
                <a:lnTo>
                  <a:pt x="0" y="1039"/>
                </a:lnTo>
                <a:lnTo>
                  <a:pt x="38" y="1039"/>
                </a:lnTo>
                <a:lnTo>
                  <a:pt x="38" y="1078"/>
                </a:lnTo>
                <a:close/>
                <a:moveTo>
                  <a:pt x="38" y="925"/>
                </a:moveTo>
                <a:lnTo>
                  <a:pt x="0" y="925"/>
                </a:lnTo>
                <a:lnTo>
                  <a:pt x="0" y="894"/>
                </a:lnTo>
                <a:lnTo>
                  <a:pt x="38" y="894"/>
                </a:lnTo>
                <a:lnTo>
                  <a:pt x="38" y="925"/>
                </a:lnTo>
                <a:close/>
                <a:moveTo>
                  <a:pt x="38" y="780"/>
                </a:moveTo>
                <a:lnTo>
                  <a:pt x="0" y="780"/>
                </a:lnTo>
                <a:lnTo>
                  <a:pt x="0" y="741"/>
                </a:lnTo>
                <a:lnTo>
                  <a:pt x="38" y="741"/>
                </a:lnTo>
                <a:lnTo>
                  <a:pt x="38" y="780"/>
                </a:lnTo>
                <a:close/>
                <a:moveTo>
                  <a:pt x="38" y="634"/>
                </a:moveTo>
                <a:lnTo>
                  <a:pt x="0" y="634"/>
                </a:lnTo>
                <a:lnTo>
                  <a:pt x="0" y="596"/>
                </a:lnTo>
                <a:lnTo>
                  <a:pt x="38" y="596"/>
                </a:lnTo>
                <a:lnTo>
                  <a:pt x="38" y="634"/>
                </a:lnTo>
                <a:close/>
                <a:moveTo>
                  <a:pt x="38" y="482"/>
                </a:moveTo>
                <a:lnTo>
                  <a:pt x="0" y="482"/>
                </a:lnTo>
                <a:lnTo>
                  <a:pt x="0" y="443"/>
                </a:lnTo>
                <a:lnTo>
                  <a:pt x="38" y="443"/>
                </a:lnTo>
                <a:lnTo>
                  <a:pt x="38" y="482"/>
                </a:lnTo>
                <a:close/>
                <a:moveTo>
                  <a:pt x="38" y="336"/>
                </a:moveTo>
                <a:lnTo>
                  <a:pt x="0" y="336"/>
                </a:lnTo>
                <a:lnTo>
                  <a:pt x="0" y="298"/>
                </a:lnTo>
                <a:lnTo>
                  <a:pt x="38" y="298"/>
                </a:lnTo>
                <a:lnTo>
                  <a:pt x="38" y="336"/>
                </a:lnTo>
                <a:close/>
                <a:moveTo>
                  <a:pt x="38" y="184"/>
                </a:moveTo>
                <a:lnTo>
                  <a:pt x="0" y="184"/>
                </a:lnTo>
                <a:lnTo>
                  <a:pt x="0" y="145"/>
                </a:lnTo>
                <a:lnTo>
                  <a:pt x="38" y="145"/>
                </a:lnTo>
                <a:lnTo>
                  <a:pt x="38" y="184"/>
                </a:lnTo>
                <a:close/>
                <a:moveTo>
                  <a:pt x="38" y="38"/>
                </a:moveTo>
                <a:lnTo>
                  <a:pt x="0" y="38"/>
                </a:lnTo>
                <a:lnTo>
                  <a:pt x="0" y="0"/>
                </a:lnTo>
                <a:lnTo>
                  <a:pt x="38" y="0"/>
                </a:lnTo>
                <a:lnTo>
                  <a:pt x="38" y="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1754188" y="2495550"/>
            <a:ext cx="1778000" cy="1782763"/>
            <a:chOff x="1754188" y="2495550"/>
            <a:chExt cx="1778000" cy="1782763"/>
          </a:xfrm>
        </p:grpSpPr>
        <p:sp>
          <p:nvSpPr>
            <p:cNvPr id="21508" name="Oval 33">
              <a:extLst/>
            </p:cNvPr>
            <p:cNvSpPr>
              <a:spLocks noChangeArrowheads="1"/>
            </p:cNvSpPr>
            <p:nvPr/>
          </p:nvSpPr>
          <p:spPr bwMode="auto">
            <a:xfrm>
              <a:off x="1754188" y="2495550"/>
              <a:ext cx="1778000" cy="17827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ru-RU" altLang="ru-RU" sz="1800">
                <a:cs typeface="+mn-cs"/>
              </a:endParaRPr>
            </a:p>
          </p:txBody>
        </p:sp>
        <p:sp>
          <p:nvSpPr>
            <p:cNvPr id="21531" name="Oval 34"/>
            <p:cNvSpPr>
              <a:spLocks noChangeArrowheads="1"/>
            </p:cNvSpPr>
            <p:nvPr/>
          </p:nvSpPr>
          <p:spPr bwMode="auto">
            <a:xfrm>
              <a:off x="1924050" y="2665413"/>
              <a:ext cx="1439863" cy="14430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1532" name="Rectangle 62"/>
            <p:cNvSpPr>
              <a:spLocks noChangeArrowheads="1"/>
            </p:cNvSpPr>
            <p:nvPr/>
          </p:nvSpPr>
          <p:spPr bwMode="auto">
            <a:xfrm>
              <a:off x="2189163" y="2979738"/>
              <a:ext cx="894476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P</a:t>
              </a:r>
              <a:r>
                <a:rPr lang="ru-RU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1</a:t>
              </a:r>
              <a:endParaRPr lang="ru-RU" altLang="ru-RU" dirty="0"/>
            </a:p>
          </p:txBody>
        </p:sp>
      </p:grpSp>
      <p:grpSp>
        <p:nvGrpSpPr>
          <p:cNvPr id="3" name="Группа 4"/>
          <p:cNvGrpSpPr>
            <a:grpSpLocks/>
          </p:cNvGrpSpPr>
          <p:nvPr/>
        </p:nvGrpSpPr>
        <p:grpSpPr bwMode="auto">
          <a:xfrm>
            <a:off x="8659813" y="2495550"/>
            <a:ext cx="1778000" cy="1782763"/>
            <a:chOff x="8659813" y="2495550"/>
            <a:chExt cx="1778000" cy="1782763"/>
          </a:xfrm>
        </p:grpSpPr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8659813" y="2495550"/>
              <a:ext cx="1778000" cy="1782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8828088" y="2665413"/>
              <a:ext cx="1439862" cy="14430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1529" name="Rectangle 63"/>
            <p:cNvSpPr>
              <a:spLocks noChangeArrowheads="1"/>
            </p:cNvSpPr>
            <p:nvPr/>
          </p:nvSpPr>
          <p:spPr bwMode="auto">
            <a:xfrm>
              <a:off x="9082088" y="2979738"/>
              <a:ext cx="894476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P</a:t>
              </a:r>
              <a:r>
                <a:rPr lang="ru-RU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2</a:t>
              </a:r>
              <a:endParaRPr lang="ru-RU" altLang="ru-RU" dirty="0"/>
            </a:p>
          </p:txBody>
        </p:sp>
      </p:grpSp>
      <p:grpSp>
        <p:nvGrpSpPr>
          <p:cNvPr id="4" name="Группа 3"/>
          <p:cNvGrpSpPr>
            <a:grpSpLocks/>
          </p:cNvGrpSpPr>
          <p:nvPr/>
        </p:nvGrpSpPr>
        <p:grpSpPr bwMode="auto">
          <a:xfrm>
            <a:off x="1036638" y="4751388"/>
            <a:ext cx="1766887" cy="1782762"/>
            <a:chOff x="1036638" y="4751388"/>
            <a:chExt cx="1766887" cy="1782762"/>
          </a:xfrm>
        </p:grpSpPr>
        <p:sp>
          <p:nvSpPr>
            <p:cNvPr id="21511" name="Oval 36">
              <a:extLst/>
            </p:cNvPr>
            <p:cNvSpPr>
              <a:spLocks noChangeArrowheads="1"/>
            </p:cNvSpPr>
            <p:nvPr/>
          </p:nvSpPr>
          <p:spPr bwMode="auto">
            <a:xfrm>
              <a:off x="1036638" y="4751388"/>
              <a:ext cx="1766887" cy="17827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ru-RU" altLang="ru-RU" sz="1800">
                <a:cs typeface="+mn-cs"/>
              </a:endParaRPr>
            </a:p>
          </p:txBody>
        </p:sp>
        <p:sp>
          <p:nvSpPr>
            <p:cNvPr id="9" name="Oval 37"/>
            <p:cNvSpPr>
              <a:spLocks noChangeArrowheads="1"/>
            </p:cNvSpPr>
            <p:nvPr/>
          </p:nvSpPr>
          <p:spPr bwMode="auto">
            <a:xfrm>
              <a:off x="1206500" y="4921250"/>
              <a:ext cx="1427163" cy="1443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1460500" y="5199063"/>
              <a:ext cx="894476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P</a:t>
              </a:r>
              <a:r>
                <a:rPr lang="ru-RU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3</a:t>
              </a:r>
              <a:endParaRPr lang="ru-RU" altLang="ru-RU" dirty="0"/>
            </a:p>
          </p:txBody>
        </p:sp>
      </p:grpSp>
      <p:grpSp>
        <p:nvGrpSpPr>
          <p:cNvPr id="5" name="Группа 5"/>
          <p:cNvGrpSpPr>
            <a:grpSpLocks/>
          </p:cNvGrpSpPr>
          <p:nvPr/>
        </p:nvGrpSpPr>
        <p:grpSpPr bwMode="auto">
          <a:xfrm>
            <a:off x="9375775" y="4751388"/>
            <a:ext cx="1779588" cy="1782762"/>
            <a:chOff x="9375775" y="4751388"/>
            <a:chExt cx="1779588" cy="1782762"/>
          </a:xfrm>
        </p:grpSpPr>
        <p:sp>
          <p:nvSpPr>
            <p:cNvPr id="21521" name="Oval 42"/>
            <p:cNvSpPr>
              <a:spLocks noChangeArrowheads="1"/>
            </p:cNvSpPr>
            <p:nvPr/>
          </p:nvSpPr>
          <p:spPr bwMode="auto">
            <a:xfrm>
              <a:off x="9375775" y="4751388"/>
              <a:ext cx="1779588" cy="17827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1522" name="Oval 43"/>
            <p:cNvSpPr>
              <a:spLocks noChangeArrowheads="1"/>
            </p:cNvSpPr>
            <p:nvPr/>
          </p:nvSpPr>
          <p:spPr bwMode="auto">
            <a:xfrm>
              <a:off x="9545638" y="4921250"/>
              <a:ext cx="1439862" cy="1443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ru-RU" altLang="ru-RU"/>
            </a:p>
          </p:txBody>
        </p:sp>
        <p:sp>
          <p:nvSpPr>
            <p:cNvPr id="21523" name="Rectangle 65"/>
            <p:cNvSpPr>
              <a:spLocks noChangeArrowheads="1"/>
            </p:cNvSpPr>
            <p:nvPr/>
          </p:nvSpPr>
          <p:spPr bwMode="auto">
            <a:xfrm>
              <a:off x="9799638" y="5199063"/>
              <a:ext cx="894476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P</a:t>
              </a:r>
              <a:r>
                <a:rPr lang="ru-RU" altLang="ru-RU" sz="5700" b="1" dirty="0" smtClean="0">
                  <a:solidFill>
                    <a:srgbClr val="73848D"/>
                  </a:solidFill>
                  <a:latin typeface="Arial" panose="020B0604020202020204" pitchFamily="34" charset="0"/>
                </a:rPr>
                <a:t>4</a:t>
              </a:r>
              <a:endParaRPr lang="ru-RU" altLang="ru-RU" dirty="0"/>
            </a:p>
          </p:txBody>
        </p:sp>
      </p:grpSp>
      <p:grpSp>
        <p:nvGrpSpPr>
          <p:cNvPr id="6" name="Группа 1"/>
          <p:cNvGrpSpPr>
            <a:grpSpLocks/>
          </p:cNvGrpSpPr>
          <p:nvPr/>
        </p:nvGrpSpPr>
        <p:grpSpPr bwMode="auto">
          <a:xfrm>
            <a:off x="3627438" y="323850"/>
            <a:ext cx="5118100" cy="1382713"/>
            <a:chOff x="3627438" y="323850"/>
            <a:chExt cx="5118100" cy="1382713"/>
          </a:xfrm>
        </p:grpSpPr>
        <p:sp>
          <p:nvSpPr>
            <p:cNvPr id="21519" name="Freeform 44">
              <a:extLst/>
            </p:cNvPr>
            <p:cNvSpPr>
              <a:spLocks/>
            </p:cNvSpPr>
            <p:nvPr/>
          </p:nvSpPr>
          <p:spPr bwMode="auto">
            <a:xfrm>
              <a:off x="3627438" y="323850"/>
              <a:ext cx="5118100" cy="1382713"/>
            </a:xfrm>
            <a:custGeom>
              <a:avLst/>
              <a:gdLst>
                <a:gd name="T0" fmla="*/ 2147483646 w 423"/>
                <a:gd name="T1" fmla="*/ 2147483646 h 114"/>
                <a:gd name="T2" fmla="*/ 2147483646 w 423"/>
                <a:gd name="T3" fmla="*/ 2147483646 h 114"/>
                <a:gd name="T4" fmla="*/ 0 w 423"/>
                <a:gd name="T5" fmla="*/ 2147483646 h 114"/>
                <a:gd name="T6" fmla="*/ 0 w 423"/>
                <a:gd name="T7" fmla="*/ 2147483646 h 114"/>
                <a:gd name="T8" fmla="*/ 2147483646 w 423"/>
                <a:gd name="T9" fmla="*/ 0 h 114"/>
                <a:gd name="T10" fmla="*/ 2147483646 w 423"/>
                <a:gd name="T11" fmla="*/ 0 h 114"/>
                <a:gd name="T12" fmla="*/ 2147483646 w 423"/>
                <a:gd name="T13" fmla="*/ 2147483646 h 114"/>
                <a:gd name="T14" fmla="*/ 2147483646 w 423"/>
                <a:gd name="T15" fmla="*/ 2147483646 h 114"/>
                <a:gd name="T16" fmla="*/ 2147483646 w 423"/>
                <a:gd name="T17" fmla="*/ 2147483646 h 1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114">
                  <a:moveTo>
                    <a:pt x="366" y="114"/>
                  </a:moveTo>
                  <a:cubicBezTo>
                    <a:pt x="58" y="114"/>
                    <a:pt x="58" y="114"/>
                    <a:pt x="58" y="114"/>
                  </a:cubicBezTo>
                  <a:cubicBezTo>
                    <a:pt x="26" y="114"/>
                    <a:pt x="0" y="89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97" y="0"/>
                    <a:pt x="423" y="26"/>
                    <a:pt x="423" y="57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89"/>
                    <a:pt x="397" y="114"/>
                    <a:pt x="366" y="1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 eaLnBrk="0" hangingPunct="0">
                <a:defRPr/>
              </a:pPr>
              <a:endParaRPr lang="ru-RU" sz="1200">
                <a:cs typeface="+mn-cs"/>
              </a:endParaRPr>
            </a:p>
          </p:txBody>
        </p:sp>
        <p:sp>
          <p:nvSpPr>
            <p:cNvPr id="21520" name="TextBox 112"/>
            <p:cNvSpPr txBox="1">
              <a:spLocks noChangeArrowheads="1"/>
            </p:cNvSpPr>
            <p:nvPr/>
          </p:nvSpPr>
          <p:spPr bwMode="auto">
            <a:xfrm>
              <a:off x="4187682" y="666750"/>
              <a:ext cx="410240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ru-RU" sz="2800" b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Inventory Management</a:t>
              </a:r>
            </a:p>
            <a:p>
              <a:pPr algn="ctr" eaLnBrk="1" hangingPunct="1"/>
              <a:r>
                <a:rPr lang="en-US" altLang="ru-RU" sz="2000" b="1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(Software Design Phase)</a:t>
              </a:r>
              <a:endParaRPr lang="ru-RU" altLang="ru-RU" sz="20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525" name="TextBox 115"/>
          <p:cNvSpPr txBox="1">
            <a:spLocks noChangeArrowheads="1"/>
          </p:cNvSpPr>
          <p:nvPr/>
        </p:nvSpPr>
        <p:spPr bwMode="auto">
          <a:xfrm>
            <a:off x="3684588" y="1854200"/>
            <a:ext cx="1825625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Application Structure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User Registration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Authentication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Authorization</a:t>
            </a:r>
            <a:endParaRPr lang="ru-RU" altLang="ru-RU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526" name="TextBox 115"/>
          <p:cNvSpPr txBox="1">
            <a:spLocks noChangeArrowheads="1"/>
          </p:cNvSpPr>
          <p:nvPr/>
        </p:nvSpPr>
        <p:spPr bwMode="auto">
          <a:xfrm>
            <a:off x="2962275" y="4446588"/>
            <a:ext cx="25304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ru-RU" sz="120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Product Maintenance(CRUD)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ru-RU" sz="120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ADD / DISPLAY / UPDATE / DELETE</a:t>
            </a:r>
          </a:p>
        </p:txBody>
      </p:sp>
      <p:sp>
        <p:nvSpPr>
          <p:cNvPr id="21527" name="TextBox 115"/>
          <p:cNvSpPr txBox="1">
            <a:spLocks noChangeArrowheads="1"/>
          </p:cNvSpPr>
          <p:nvPr/>
        </p:nvSpPr>
        <p:spPr bwMode="auto">
          <a:xfrm>
            <a:off x="6821488" y="4446588"/>
            <a:ext cx="253047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40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Product Page Enhancements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Bootstrap Framework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Icons</a:t>
            </a:r>
          </a:p>
        </p:txBody>
      </p:sp>
      <p:sp>
        <p:nvSpPr>
          <p:cNvPr id="21528" name="TextBox 115"/>
          <p:cNvSpPr txBox="1">
            <a:spLocks noChangeArrowheads="1"/>
          </p:cNvSpPr>
          <p:nvPr/>
        </p:nvSpPr>
        <p:spPr bwMode="auto">
          <a:xfrm>
            <a:off x="6821488" y="1854200"/>
            <a:ext cx="182721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ru-RU" sz="1400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Structure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Models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ru-RU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Entity Framework</a:t>
            </a:r>
            <a:endParaRPr lang="ru-RU" altLang="ru-RU" sz="1200" i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82242"/>
      </p:ext>
    </p:extLst>
  </p:cSld>
  <p:clrMapOvr>
    <a:masterClrMapping/>
  </p:clrMapOvr>
  <p:transition spd="slow" advClick="0" advTm="23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5" grpId="0"/>
      <p:bldP spid="21526" grpId="0"/>
      <p:bldP spid="21527" grpId="0"/>
      <p:bldP spid="21528" grpId="0"/>
    </p:bldLst>
  </p:timing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321</Words>
  <Application>Microsoft Office PowerPoint</Application>
  <PresentationFormat>Widescreen</PresentationFormat>
  <Paragraphs>83</Paragraphs>
  <Slides>11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Twentieth Century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ASP.NET Core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Simeon Y.</dc:creator>
  <cp:lastModifiedBy>Daddy Jo</cp:lastModifiedBy>
  <cp:revision>118</cp:revision>
  <dcterms:created xsi:type="dcterms:W3CDTF">2020-12-18T22:20:41Z</dcterms:created>
  <dcterms:modified xsi:type="dcterms:W3CDTF">2024-06-22T05:50:48Z</dcterms:modified>
</cp:coreProperties>
</file>